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60"/>
  </p:notesMasterIdLst>
  <p:handoutMasterIdLst>
    <p:handoutMasterId r:id="rId61"/>
  </p:handoutMasterIdLst>
  <p:sldIdLst>
    <p:sldId id="256" r:id="rId16"/>
    <p:sldId id="3877" r:id="rId17"/>
    <p:sldId id="512" r:id="rId18"/>
    <p:sldId id="2147468378" r:id="rId19"/>
    <p:sldId id="2147468373" r:id="rId20"/>
    <p:sldId id="2147468374" r:id="rId21"/>
    <p:sldId id="2147468375" r:id="rId22"/>
    <p:sldId id="2147468392" r:id="rId23"/>
    <p:sldId id="2147468377" r:id="rId24"/>
    <p:sldId id="2147468390" r:id="rId25"/>
    <p:sldId id="2147468394" r:id="rId26"/>
    <p:sldId id="2147468393" r:id="rId27"/>
    <p:sldId id="2147468397" r:id="rId28"/>
    <p:sldId id="2147468391" r:id="rId29"/>
    <p:sldId id="2147468396" r:id="rId30"/>
    <p:sldId id="2147468395" r:id="rId31"/>
    <p:sldId id="2147468379" r:id="rId32"/>
    <p:sldId id="2147468398" r:id="rId33"/>
    <p:sldId id="2147468380" r:id="rId34"/>
    <p:sldId id="2147468386" r:id="rId35"/>
    <p:sldId id="2147468387" r:id="rId36"/>
    <p:sldId id="2147468400" r:id="rId37"/>
    <p:sldId id="2147468401" r:id="rId38"/>
    <p:sldId id="2147468399" r:id="rId39"/>
    <p:sldId id="2147468402" r:id="rId40"/>
    <p:sldId id="2147468403" r:id="rId41"/>
    <p:sldId id="2147468404" r:id="rId42"/>
    <p:sldId id="2147468405" r:id="rId43"/>
    <p:sldId id="2147468406" r:id="rId44"/>
    <p:sldId id="2147468407" r:id="rId45"/>
    <p:sldId id="2147468388" r:id="rId46"/>
    <p:sldId id="2147468383" r:id="rId47"/>
    <p:sldId id="2147468409" r:id="rId48"/>
    <p:sldId id="2147468408" r:id="rId49"/>
    <p:sldId id="2147468410" r:id="rId50"/>
    <p:sldId id="2147468385" r:id="rId51"/>
    <p:sldId id="2147468412" r:id="rId52"/>
    <p:sldId id="2147468416" r:id="rId53"/>
    <p:sldId id="2147468413" r:id="rId54"/>
    <p:sldId id="2147468414" r:id="rId55"/>
    <p:sldId id="2147468415" r:id="rId56"/>
    <p:sldId id="2147468372" r:id="rId57"/>
    <p:sldId id="2147468389" r:id="rId58"/>
    <p:sldId id="3854" r:id="rId59"/>
  </p:sldIdLst>
  <p:sldSz cx="12192000" cy="6858000"/>
  <p:notesSz cx="6858000" cy="9144000"/>
  <p:custDataLst>
    <p:tags r:id="rId6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handoutMaster" Target="handoutMasters/handoutMaster1.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3311564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579941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3892887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87610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2202132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16</a:t>
            </a:fld>
            <a:endParaRPr lang="en-US"/>
          </a:p>
        </p:txBody>
      </p:sp>
    </p:spTree>
    <p:extLst>
      <p:ext uri="{BB962C8B-B14F-4D97-AF65-F5344CB8AC3E}">
        <p14:creationId xmlns:p14="http://schemas.microsoft.com/office/powerpoint/2010/main" val="1309267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4175467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18</a:t>
            </a:fld>
            <a:endParaRPr lang="en-US"/>
          </a:p>
        </p:txBody>
      </p:sp>
    </p:spTree>
    <p:extLst>
      <p:ext uri="{BB962C8B-B14F-4D97-AF65-F5344CB8AC3E}">
        <p14:creationId xmlns:p14="http://schemas.microsoft.com/office/powerpoint/2010/main" val="204024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19</a:t>
            </a:fld>
            <a:endParaRPr lang="en-US"/>
          </a:p>
        </p:txBody>
      </p:sp>
    </p:spTree>
    <p:extLst>
      <p:ext uri="{BB962C8B-B14F-4D97-AF65-F5344CB8AC3E}">
        <p14:creationId xmlns:p14="http://schemas.microsoft.com/office/powerpoint/2010/main" val="3141036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20</a:t>
            </a:fld>
            <a:endParaRPr lang="en-US"/>
          </a:p>
        </p:txBody>
      </p:sp>
    </p:spTree>
    <p:extLst>
      <p:ext uri="{BB962C8B-B14F-4D97-AF65-F5344CB8AC3E}">
        <p14:creationId xmlns:p14="http://schemas.microsoft.com/office/powerpoint/2010/main" val="336142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21</a:t>
            </a:fld>
            <a:endParaRPr lang="en-US"/>
          </a:p>
        </p:txBody>
      </p:sp>
    </p:spTree>
    <p:extLst>
      <p:ext uri="{BB962C8B-B14F-4D97-AF65-F5344CB8AC3E}">
        <p14:creationId xmlns:p14="http://schemas.microsoft.com/office/powerpoint/2010/main" val="398765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713703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22</a:t>
            </a:fld>
            <a:endParaRPr lang="en-US"/>
          </a:p>
        </p:txBody>
      </p:sp>
    </p:spTree>
    <p:extLst>
      <p:ext uri="{BB962C8B-B14F-4D97-AF65-F5344CB8AC3E}">
        <p14:creationId xmlns:p14="http://schemas.microsoft.com/office/powerpoint/2010/main" val="29520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23</a:t>
            </a:fld>
            <a:endParaRPr lang="en-US"/>
          </a:p>
        </p:txBody>
      </p:sp>
    </p:spTree>
    <p:extLst>
      <p:ext uri="{BB962C8B-B14F-4D97-AF65-F5344CB8AC3E}">
        <p14:creationId xmlns:p14="http://schemas.microsoft.com/office/powerpoint/2010/main" val="344024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24</a:t>
            </a:fld>
            <a:endParaRPr lang="en-US"/>
          </a:p>
        </p:txBody>
      </p:sp>
    </p:spTree>
    <p:extLst>
      <p:ext uri="{BB962C8B-B14F-4D97-AF65-F5344CB8AC3E}">
        <p14:creationId xmlns:p14="http://schemas.microsoft.com/office/powerpoint/2010/main" val="2028293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25</a:t>
            </a:fld>
            <a:endParaRPr lang="en-US"/>
          </a:p>
        </p:txBody>
      </p:sp>
    </p:spTree>
    <p:extLst>
      <p:ext uri="{BB962C8B-B14F-4D97-AF65-F5344CB8AC3E}">
        <p14:creationId xmlns:p14="http://schemas.microsoft.com/office/powerpoint/2010/main" val="151560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26</a:t>
            </a:fld>
            <a:endParaRPr lang="en-US"/>
          </a:p>
        </p:txBody>
      </p:sp>
    </p:spTree>
    <p:extLst>
      <p:ext uri="{BB962C8B-B14F-4D97-AF65-F5344CB8AC3E}">
        <p14:creationId xmlns:p14="http://schemas.microsoft.com/office/powerpoint/2010/main" val="2073453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27</a:t>
            </a:fld>
            <a:endParaRPr lang="en-US"/>
          </a:p>
        </p:txBody>
      </p:sp>
    </p:spTree>
    <p:extLst>
      <p:ext uri="{BB962C8B-B14F-4D97-AF65-F5344CB8AC3E}">
        <p14:creationId xmlns:p14="http://schemas.microsoft.com/office/powerpoint/2010/main" val="4035608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28</a:t>
            </a:fld>
            <a:endParaRPr lang="en-US"/>
          </a:p>
        </p:txBody>
      </p:sp>
    </p:spTree>
    <p:extLst>
      <p:ext uri="{BB962C8B-B14F-4D97-AF65-F5344CB8AC3E}">
        <p14:creationId xmlns:p14="http://schemas.microsoft.com/office/powerpoint/2010/main" val="102582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29</a:t>
            </a:fld>
            <a:endParaRPr lang="en-US"/>
          </a:p>
        </p:txBody>
      </p:sp>
    </p:spTree>
    <p:extLst>
      <p:ext uri="{BB962C8B-B14F-4D97-AF65-F5344CB8AC3E}">
        <p14:creationId xmlns:p14="http://schemas.microsoft.com/office/powerpoint/2010/main" val="2007391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30</a:t>
            </a:fld>
            <a:endParaRPr lang="en-US"/>
          </a:p>
        </p:txBody>
      </p:sp>
    </p:spTree>
    <p:extLst>
      <p:ext uri="{BB962C8B-B14F-4D97-AF65-F5344CB8AC3E}">
        <p14:creationId xmlns:p14="http://schemas.microsoft.com/office/powerpoint/2010/main" val="1358543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31</a:t>
            </a:fld>
            <a:endParaRPr lang="en-US"/>
          </a:p>
        </p:txBody>
      </p:sp>
    </p:spTree>
    <p:extLst>
      <p:ext uri="{BB962C8B-B14F-4D97-AF65-F5344CB8AC3E}">
        <p14:creationId xmlns:p14="http://schemas.microsoft.com/office/powerpoint/2010/main" val="2878506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1703104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32</a:t>
            </a:fld>
            <a:endParaRPr lang="en-US"/>
          </a:p>
        </p:txBody>
      </p:sp>
    </p:spTree>
    <p:extLst>
      <p:ext uri="{BB962C8B-B14F-4D97-AF65-F5344CB8AC3E}">
        <p14:creationId xmlns:p14="http://schemas.microsoft.com/office/powerpoint/2010/main" val="233516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33</a:t>
            </a:fld>
            <a:endParaRPr lang="en-US"/>
          </a:p>
        </p:txBody>
      </p:sp>
    </p:spTree>
    <p:extLst>
      <p:ext uri="{BB962C8B-B14F-4D97-AF65-F5344CB8AC3E}">
        <p14:creationId xmlns:p14="http://schemas.microsoft.com/office/powerpoint/2010/main" val="2948569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34</a:t>
            </a:fld>
            <a:endParaRPr lang="en-US"/>
          </a:p>
        </p:txBody>
      </p:sp>
    </p:spTree>
    <p:extLst>
      <p:ext uri="{BB962C8B-B14F-4D97-AF65-F5344CB8AC3E}">
        <p14:creationId xmlns:p14="http://schemas.microsoft.com/office/powerpoint/2010/main" val="2048578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35</a:t>
            </a:fld>
            <a:endParaRPr lang="en-US"/>
          </a:p>
        </p:txBody>
      </p:sp>
    </p:spTree>
    <p:extLst>
      <p:ext uri="{BB962C8B-B14F-4D97-AF65-F5344CB8AC3E}">
        <p14:creationId xmlns:p14="http://schemas.microsoft.com/office/powerpoint/2010/main" val="2115820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36</a:t>
            </a:fld>
            <a:endParaRPr lang="en-US"/>
          </a:p>
        </p:txBody>
      </p:sp>
    </p:spTree>
    <p:extLst>
      <p:ext uri="{BB962C8B-B14F-4D97-AF65-F5344CB8AC3E}">
        <p14:creationId xmlns:p14="http://schemas.microsoft.com/office/powerpoint/2010/main" val="2199921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37</a:t>
            </a:fld>
            <a:endParaRPr lang="en-US"/>
          </a:p>
        </p:txBody>
      </p:sp>
    </p:spTree>
    <p:extLst>
      <p:ext uri="{BB962C8B-B14F-4D97-AF65-F5344CB8AC3E}">
        <p14:creationId xmlns:p14="http://schemas.microsoft.com/office/powerpoint/2010/main" val="2607520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38</a:t>
            </a:fld>
            <a:endParaRPr lang="en-US"/>
          </a:p>
        </p:txBody>
      </p:sp>
    </p:spTree>
    <p:extLst>
      <p:ext uri="{BB962C8B-B14F-4D97-AF65-F5344CB8AC3E}">
        <p14:creationId xmlns:p14="http://schemas.microsoft.com/office/powerpoint/2010/main" val="195028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39</a:t>
            </a:fld>
            <a:endParaRPr lang="en-US"/>
          </a:p>
        </p:txBody>
      </p:sp>
    </p:spTree>
    <p:extLst>
      <p:ext uri="{BB962C8B-B14F-4D97-AF65-F5344CB8AC3E}">
        <p14:creationId xmlns:p14="http://schemas.microsoft.com/office/powerpoint/2010/main" val="512233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40</a:t>
            </a:fld>
            <a:endParaRPr lang="en-US"/>
          </a:p>
        </p:txBody>
      </p:sp>
    </p:spTree>
    <p:extLst>
      <p:ext uri="{BB962C8B-B14F-4D97-AF65-F5344CB8AC3E}">
        <p14:creationId xmlns:p14="http://schemas.microsoft.com/office/powerpoint/2010/main" val="3236688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41</a:t>
            </a:fld>
            <a:endParaRPr lang="en-US"/>
          </a:p>
        </p:txBody>
      </p:sp>
    </p:spTree>
    <p:extLst>
      <p:ext uri="{BB962C8B-B14F-4D97-AF65-F5344CB8AC3E}">
        <p14:creationId xmlns:p14="http://schemas.microsoft.com/office/powerpoint/2010/main" val="200109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1523680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1993472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395461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339459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12898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123435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Agenda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Content Placeholder 2"/>
          <p:cNvSpPr>
            <a:spLocks noGrp="1"/>
          </p:cNvSpPr>
          <p:nvPr>
            <p:ph idx="1"/>
          </p:nvPr>
        </p:nvSpPr>
        <p:spPr>
          <a:xfrm>
            <a:off x="373582" y="1478780"/>
            <a:ext cx="4704941" cy="4464820"/>
          </a:xfr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7462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381000" y="1378888"/>
            <a:ext cx="5654040" cy="437576"/>
          </a:xfr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77839" y="1837850"/>
            <a:ext cx="5654040"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5" name="Text Placeholder 4"/>
          <p:cNvSpPr>
            <a:spLocks noGrp="1"/>
          </p:cNvSpPr>
          <p:nvPr>
            <p:ph type="body" sz="quarter" idx="3"/>
          </p:nvPr>
        </p:nvSpPr>
        <p:spPr>
          <a:xfrm>
            <a:off x="6172200" y="1372376"/>
            <a:ext cx="5746805" cy="444089"/>
          </a:xfr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6172200" y="1837850"/>
            <a:ext cx="5746805"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Tree>
    <p:extLst>
      <p:ext uri="{BB962C8B-B14F-4D97-AF65-F5344CB8AC3E}">
        <p14:creationId xmlns:p14="http://schemas.microsoft.com/office/powerpoint/2010/main" val="3405780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dirty="0"/>
              <a:t>Click to edit Master title style</a:t>
            </a:r>
          </a:p>
        </p:txBody>
      </p:sp>
      <p:sp>
        <p:nvSpPr>
          <p:cNvPr id="4" name="Content Placeholder 3"/>
          <p:cNvSpPr>
            <a:spLocks noGrp="1"/>
          </p:cNvSpPr>
          <p:nvPr>
            <p:ph sz="half" idx="2"/>
          </p:nvPr>
        </p:nvSpPr>
        <p:spPr>
          <a:xfrm>
            <a:off x="6753231" y="1475018"/>
            <a:ext cx="5162279" cy="446858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1" y="1525001"/>
            <a:ext cx="6619875" cy="4481945"/>
          </a:xfrm>
        </p:spPr>
        <p:txBody>
          <a:bodyPr/>
          <a:lstStyle/>
          <a:p>
            <a:endParaRPr lang="en-US"/>
          </a:p>
        </p:txBody>
      </p:sp>
    </p:spTree>
    <p:extLst>
      <p:ext uri="{BB962C8B-B14F-4D97-AF65-F5344CB8AC3E}">
        <p14:creationId xmlns:p14="http://schemas.microsoft.com/office/powerpoint/2010/main" val="639917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2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3.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 id="2147483981" r:id="rId49"/>
    <p:sldLayoutId id="2147483983" r:id="rId50"/>
    <p:sldLayoutId id="2147483984" r:id="rId5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6.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5.xml"/><Relationship Id="rId1" Type="http://schemas.openxmlformats.org/officeDocument/2006/relationships/customXml" Target="../../customXml/item8.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90F8D7A1-1189-324B-85A3-0D34AD01111F}"/>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JAMS start up process</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5" name="Picture 4">
            <a:extLst>
              <a:ext uri="{FF2B5EF4-FFF2-40B4-BE49-F238E27FC236}">
                <a16:creationId xmlns:a16="http://schemas.microsoft.com/office/drawing/2014/main" id="{98ECA33C-5AB1-02FB-2284-0832D8241948}"/>
              </a:ext>
            </a:extLst>
          </p:cNvPr>
          <p:cNvPicPr>
            <a:picLocks noChangeAspect="1"/>
          </p:cNvPicPr>
          <p:nvPr/>
        </p:nvPicPr>
        <p:blipFill>
          <a:blip r:embed="rId3"/>
          <a:stretch>
            <a:fillRect/>
          </a:stretch>
        </p:blipFill>
        <p:spPr>
          <a:xfrm>
            <a:off x="2828717" y="1378756"/>
            <a:ext cx="6534566" cy="5098543"/>
          </a:xfrm>
          <a:prstGeom prst="rect">
            <a:avLst/>
          </a:prstGeom>
        </p:spPr>
      </p:pic>
    </p:spTree>
    <p:extLst>
      <p:ext uri="{BB962C8B-B14F-4D97-AF65-F5344CB8AC3E}">
        <p14:creationId xmlns:p14="http://schemas.microsoft.com/office/powerpoint/2010/main" val="214765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91B17FCE-EAEE-80A8-DE51-FCDFEFD413AA}"/>
              </a:ext>
            </a:extLst>
          </p:cNvPr>
          <p:cNvPicPr>
            <a:picLocks noChangeAspect="1"/>
          </p:cNvPicPr>
          <p:nvPr/>
        </p:nvPicPr>
        <p:blipFill>
          <a:blip r:embed="rId3"/>
          <a:stretch>
            <a:fillRect/>
          </a:stretch>
        </p:blipFill>
        <p:spPr>
          <a:xfrm>
            <a:off x="1185177" y="1547550"/>
            <a:ext cx="9821646" cy="3762900"/>
          </a:xfrm>
          <a:prstGeom prst="rect">
            <a:avLst/>
          </a:prstGeom>
        </p:spPr>
      </p:pic>
    </p:spTree>
    <p:extLst>
      <p:ext uri="{BB962C8B-B14F-4D97-AF65-F5344CB8AC3E}">
        <p14:creationId xmlns:p14="http://schemas.microsoft.com/office/powerpoint/2010/main" val="3163989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169712"/>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jigsaw@server-01:~$ vi /opt/Jigsaw/Services/</a:t>
            </a:r>
            <a:r>
              <a:rPr lang="en-US" dirty="0" err="1"/>
              <a:t>config.jams</a:t>
            </a:r>
            <a:endParaRPr lang="en-US" dirty="0"/>
          </a:p>
        </p:txBody>
      </p:sp>
      <p:pic>
        <p:nvPicPr>
          <p:cNvPr id="3" name="Picture 2">
            <a:extLst>
              <a:ext uri="{FF2B5EF4-FFF2-40B4-BE49-F238E27FC236}">
                <a16:creationId xmlns:a16="http://schemas.microsoft.com/office/drawing/2014/main" id="{791406D8-719E-DDA6-854C-5981A236A417}"/>
              </a:ext>
            </a:extLst>
          </p:cNvPr>
          <p:cNvPicPr>
            <a:picLocks noChangeAspect="1"/>
          </p:cNvPicPr>
          <p:nvPr/>
        </p:nvPicPr>
        <p:blipFill>
          <a:blip r:embed="rId3"/>
          <a:stretch>
            <a:fillRect/>
          </a:stretch>
        </p:blipFill>
        <p:spPr>
          <a:xfrm>
            <a:off x="2196137" y="1599897"/>
            <a:ext cx="7799725" cy="4830599"/>
          </a:xfrm>
          <a:prstGeom prst="rect">
            <a:avLst/>
          </a:prstGeom>
        </p:spPr>
      </p:pic>
    </p:spTree>
    <p:extLst>
      <p:ext uri="{BB962C8B-B14F-4D97-AF65-F5344CB8AC3E}">
        <p14:creationId xmlns:p14="http://schemas.microsoft.com/office/powerpoint/2010/main" val="4619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03B43138-ECB9-7637-B3D9-13111ED7AB5B}"/>
              </a:ext>
            </a:extLst>
          </p:cNvPr>
          <p:cNvPicPr>
            <a:picLocks noChangeAspect="1"/>
          </p:cNvPicPr>
          <p:nvPr/>
        </p:nvPicPr>
        <p:blipFill>
          <a:blip r:embed="rId3"/>
          <a:stretch>
            <a:fillRect/>
          </a:stretch>
        </p:blipFill>
        <p:spPr>
          <a:xfrm>
            <a:off x="2778910" y="1378757"/>
            <a:ext cx="6634180" cy="5171052"/>
          </a:xfrm>
          <a:prstGeom prst="rect">
            <a:avLst/>
          </a:prstGeom>
        </p:spPr>
      </p:pic>
    </p:spTree>
    <p:extLst>
      <p:ext uri="{BB962C8B-B14F-4D97-AF65-F5344CB8AC3E}">
        <p14:creationId xmlns:p14="http://schemas.microsoft.com/office/powerpoint/2010/main" val="165391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249BFF08-8941-33CE-9A18-694BD459A3BA}"/>
              </a:ext>
            </a:extLst>
          </p:cNvPr>
          <p:cNvPicPr>
            <a:picLocks noChangeAspect="1"/>
          </p:cNvPicPr>
          <p:nvPr/>
        </p:nvPicPr>
        <p:blipFill>
          <a:blip r:embed="rId3"/>
          <a:stretch>
            <a:fillRect/>
          </a:stretch>
        </p:blipFill>
        <p:spPr>
          <a:xfrm>
            <a:off x="3868569" y="1378756"/>
            <a:ext cx="4454862" cy="4869644"/>
          </a:xfrm>
          <a:prstGeom prst="rect">
            <a:avLst/>
          </a:prstGeom>
        </p:spPr>
      </p:pic>
    </p:spTree>
    <p:extLst>
      <p:ext uri="{BB962C8B-B14F-4D97-AF65-F5344CB8AC3E}">
        <p14:creationId xmlns:p14="http://schemas.microsoft.com/office/powerpoint/2010/main" val="1574182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4" name="Picture 3">
            <a:extLst>
              <a:ext uri="{FF2B5EF4-FFF2-40B4-BE49-F238E27FC236}">
                <a16:creationId xmlns:a16="http://schemas.microsoft.com/office/drawing/2014/main" id="{E150BC37-6E77-17AF-E125-EE2B2535F8D8}"/>
              </a:ext>
            </a:extLst>
          </p:cNvPr>
          <p:cNvPicPr>
            <a:picLocks noChangeAspect="1"/>
          </p:cNvPicPr>
          <p:nvPr/>
        </p:nvPicPr>
        <p:blipFill>
          <a:blip r:embed="rId3"/>
          <a:stretch>
            <a:fillRect/>
          </a:stretch>
        </p:blipFill>
        <p:spPr>
          <a:xfrm>
            <a:off x="2352532" y="1378756"/>
            <a:ext cx="7486935" cy="4943450"/>
          </a:xfrm>
          <a:prstGeom prst="rect">
            <a:avLst/>
          </a:prstGeom>
        </p:spPr>
      </p:pic>
    </p:spTree>
    <p:extLst>
      <p:ext uri="{BB962C8B-B14F-4D97-AF65-F5344CB8AC3E}">
        <p14:creationId xmlns:p14="http://schemas.microsoft.com/office/powerpoint/2010/main" val="112066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4" name="Picture 3">
            <a:extLst>
              <a:ext uri="{FF2B5EF4-FFF2-40B4-BE49-F238E27FC236}">
                <a16:creationId xmlns:a16="http://schemas.microsoft.com/office/drawing/2014/main" id="{D4DD1A28-E605-E818-0F4A-C376B6366A27}"/>
              </a:ext>
            </a:extLst>
          </p:cNvPr>
          <p:cNvPicPr>
            <a:picLocks noChangeAspect="1"/>
          </p:cNvPicPr>
          <p:nvPr/>
        </p:nvPicPr>
        <p:blipFill>
          <a:blip r:embed="rId3"/>
          <a:stretch>
            <a:fillRect/>
          </a:stretch>
        </p:blipFill>
        <p:spPr>
          <a:xfrm>
            <a:off x="3769688" y="1378757"/>
            <a:ext cx="4652623" cy="5122986"/>
          </a:xfrm>
          <a:prstGeom prst="rect">
            <a:avLst/>
          </a:prstGeom>
        </p:spPr>
      </p:pic>
    </p:spTree>
    <p:extLst>
      <p:ext uri="{BB962C8B-B14F-4D97-AF65-F5344CB8AC3E}">
        <p14:creationId xmlns:p14="http://schemas.microsoft.com/office/powerpoint/2010/main" val="355802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D42E6F73-1CB3-75B2-C229-D6A98651E986}"/>
              </a:ext>
            </a:extLst>
          </p:cNvPr>
          <p:cNvPicPr>
            <a:picLocks noChangeAspect="1"/>
          </p:cNvPicPr>
          <p:nvPr/>
        </p:nvPicPr>
        <p:blipFill>
          <a:blip r:embed="rId3"/>
          <a:stretch>
            <a:fillRect/>
          </a:stretch>
        </p:blipFill>
        <p:spPr>
          <a:xfrm>
            <a:off x="2858351" y="1378756"/>
            <a:ext cx="6475297" cy="5047211"/>
          </a:xfrm>
          <a:prstGeom prst="rect">
            <a:avLst/>
          </a:prstGeom>
        </p:spPr>
      </p:pic>
    </p:spTree>
    <p:extLst>
      <p:ext uri="{BB962C8B-B14F-4D97-AF65-F5344CB8AC3E}">
        <p14:creationId xmlns:p14="http://schemas.microsoft.com/office/powerpoint/2010/main" val="167567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54B9E66D-F621-C395-97E3-E6162A052461}"/>
              </a:ext>
            </a:extLst>
          </p:cNvPr>
          <p:cNvPicPr>
            <a:picLocks noChangeAspect="1"/>
          </p:cNvPicPr>
          <p:nvPr/>
        </p:nvPicPr>
        <p:blipFill>
          <a:blip r:embed="rId3"/>
          <a:stretch>
            <a:fillRect/>
          </a:stretch>
        </p:blipFill>
        <p:spPr>
          <a:xfrm>
            <a:off x="2845689" y="1378756"/>
            <a:ext cx="6500622" cy="5066950"/>
          </a:xfrm>
          <a:prstGeom prst="rect">
            <a:avLst/>
          </a:prstGeom>
        </p:spPr>
      </p:pic>
    </p:spTree>
    <p:extLst>
      <p:ext uri="{BB962C8B-B14F-4D97-AF65-F5344CB8AC3E}">
        <p14:creationId xmlns:p14="http://schemas.microsoft.com/office/powerpoint/2010/main" val="4234154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4" name="Picture 3">
            <a:extLst>
              <a:ext uri="{FF2B5EF4-FFF2-40B4-BE49-F238E27FC236}">
                <a16:creationId xmlns:a16="http://schemas.microsoft.com/office/drawing/2014/main" id="{214D4DCC-3759-007B-3457-D8576D35187D}"/>
              </a:ext>
            </a:extLst>
          </p:cNvPr>
          <p:cNvPicPr>
            <a:picLocks noChangeAspect="1"/>
          </p:cNvPicPr>
          <p:nvPr/>
        </p:nvPicPr>
        <p:blipFill>
          <a:blip r:embed="rId3"/>
          <a:stretch>
            <a:fillRect/>
          </a:stretch>
        </p:blipFill>
        <p:spPr>
          <a:xfrm>
            <a:off x="2813529" y="1378756"/>
            <a:ext cx="6564941" cy="5080959"/>
          </a:xfrm>
          <a:prstGeom prst="rect">
            <a:avLst/>
          </a:prstGeom>
        </p:spPr>
      </p:pic>
    </p:spTree>
    <p:extLst>
      <p:ext uri="{BB962C8B-B14F-4D97-AF65-F5344CB8AC3E}">
        <p14:creationId xmlns:p14="http://schemas.microsoft.com/office/powerpoint/2010/main" val="283525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what JAMS files are used in the JAMS start up process.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a:t>
            </a:r>
            <a:r>
              <a:rPr lang="en-GB" sz="2400" dirty="0">
                <a:latin typeface="Arial"/>
                <a:cs typeface="Arial"/>
              </a:rPr>
              <a:t> know what files are used at the JAMS start up process.</a:t>
            </a:r>
          </a:p>
          <a:p>
            <a:pPr marL="0" indent="0" rtl="0" fontAlgn="base">
              <a:lnSpc>
                <a:spcPct val="90000"/>
              </a:lnSpc>
              <a:buNone/>
            </a:pPr>
            <a:endParaRPr lang="en-GB" sz="2400" b="0" i="0" u="none" strike="noStrike" dirty="0">
              <a:effectLst/>
              <a:latin typeface="Arial"/>
              <a:cs typeface="Arial"/>
            </a:endParaRPr>
          </a:p>
          <a:p>
            <a:pPr marL="0" indent="0" rtl="0" fontAlgn="base">
              <a:lnSpc>
                <a:spcPct val="90000"/>
              </a:lnSpc>
              <a:buNone/>
            </a:pPr>
            <a:r>
              <a:rPr lang="en-GB" sz="2400" dirty="0">
                <a:latin typeface="Arial"/>
                <a:cs typeface="Arial"/>
              </a:rPr>
              <a:t>You will know how JAMS loads its initial configurations.</a:t>
            </a:r>
            <a:endParaRPr lang="en-GB" sz="2400" b="0" i="0" u="none" strike="noStrike" dirty="0">
              <a:effectLst/>
              <a:latin typeface="Arial"/>
              <a:cs typeface="Arial"/>
            </a:endParaRPr>
          </a:p>
          <a:p>
            <a:pPr marL="0" indent="0" rtl="0" fontAlgn="base">
              <a:lnSpc>
                <a:spcPct val="90000"/>
              </a:lnSpc>
              <a:buNone/>
            </a:pPr>
            <a:endParaRPr lang="en-GB" sz="2400" b="0" i="0" u="none" strike="noStrike" dirty="0">
              <a:effectLst/>
              <a:latin typeface="Arial"/>
              <a:cs typeface="Arial"/>
            </a:endParaRP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3" name="Picture 2">
            <a:extLst>
              <a:ext uri="{FF2B5EF4-FFF2-40B4-BE49-F238E27FC236}">
                <a16:creationId xmlns:a16="http://schemas.microsoft.com/office/drawing/2014/main" id="{56B9D139-9A04-F99B-A438-C7B037759996}"/>
              </a:ext>
            </a:extLst>
          </p:cNvPr>
          <p:cNvPicPr>
            <a:picLocks noChangeAspect="1"/>
          </p:cNvPicPr>
          <p:nvPr/>
        </p:nvPicPr>
        <p:blipFill>
          <a:blip r:embed="rId3"/>
          <a:stretch>
            <a:fillRect/>
          </a:stretch>
        </p:blipFill>
        <p:spPr>
          <a:xfrm>
            <a:off x="1816775" y="1378757"/>
            <a:ext cx="8558449" cy="4873024"/>
          </a:xfrm>
          <a:prstGeom prst="rect">
            <a:avLst/>
          </a:prstGeom>
        </p:spPr>
      </p:pic>
    </p:spTree>
    <p:extLst>
      <p:ext uri="{BB962C8B-B14F-4D97-AF65-F5344CB8AC3E}">
        <p14:creationId xmlns:p14="http://schemas.microsoft.com/office/powerpoint/2010/main" val="12735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5" name="Picture 4">
            <a:extLst>
              <a:ext uri="{FF2B5EF4-FFF2-40B4-BE49-F238E27FC236}">
                <a16:creationId xmlns:a16="http://schemas.microsoft.com/office/drawing/2014/main" id="{43CC0D77-5E17-B49C-2751-30D1D79014C0}"/>
              </a:ext>
            </a:extLst>
          </p:cNvPr>
          <p:cNvPicPr>
            <a:picLocks noChangeAspect="1"/>
          </p:cNvPicPr>
          <p:nvPr/>
        </p:nvPicPr>
        <p:blipFill>
          <a:blip r:embed="rId3"/>
          <a:stretch>
            <a:fillRect/>
          </a:stretch>
        </p:blipFill>
        <p:spPr>
          <a:xfrm>
            <a:off x="2985453" y="1378756"/>
            <a:ext cx="6221093" cy="4867978"/>
          </a:xfrm>
          <a:prstGeom prst="rect">
            <a:avLst/>
          </a:prstGeom>
        </p:spPr>
      </p:pic>
    </p:spTree>
    <p:extLst>
      <p:ext uri="{BB962C8B-B14F-4D97-AF65-F5344CB8AC3E}">
        <p14:creationId xmlns:p14="http://schemas.microsoft.com/office/powerpoint/2010/main" val="686793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4" name="Picture 3">
            <a:extLst>
              <a:ext uri="{FF2B5EF4-FFF2-40B4-BE49-F238E27FC236}">
                <a16:creationId xmlns:a16="http://schemas.microsoft.com/office/drawing/2014/main" id="{C464FAFE-8E93-2617-DC1C-6D5DBF8C3538}"/>
              </a:ext>
            </a:extLst>
          </p:cNvPr>
          <p:cNvPicPr>
            <a:picLocks noChangeAspect="1"/>
          </p:cNvPicPr>
          <p:nvPr/>
        </p:nvPicPr>
        <p:blipFill>
          <a:blip r:embed="rId3"/>
          <a:stretch>
            <a:fillRect/>
          </a:stretch>
        </p:blipFill>
        <p:spPr>
          <a:xfrm>
            <a:off x="2970740" y="1352591"/>
            <a:ext cx="6250519" cy="4892181"/>
          </a:xfrm>
          <a:prstGeom prst="rect">
            <a:avLst/>
          </a:prstGeom>
        </p:spPr>
      </p:pic>
    </p:spTree>
    <p:extLst>
      <p:ext uri="{BB962C8B-B14F-4D97-AF65-F5344CB8AC3E}">
        <p14:creationId xmlns:p14="http://schemas.microsoft.com/office/powerpoint/2010/main" val="3113713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4" name="Picture 3">
            <a:extLst>
              <a:ext uri="{FF2B5EF4-FFF2-40B4-BE49-F238E27FC236}">
                <a16:creationId xmlns:a16="http://schemas.microsoft.com/office/drawing/2014/main" id="{61D84C1D-297F-9C33-8F84-D195DA19962A}"/>
              </a:ext>
            </a:extLst>
          </p:cNvPr>
          <p:cNvPicPr>
            <a:picLocks noChangeAspect="1"/>
          </p:cNvPicPr>
          <p:nvPr/>
        </p:nvPicPr>
        <p:blipFill>
          <a:blip r:embed="rId3"/>
          <a:stretch>
            <a:fillRect/>
          </a:stretch>
        </p:blipFill>
        <p:spPr>
          <a:xfrm>
            <a:off x="2991266" y="1378756"/>
            <a:ext cx="6209468" cy="4869644"/>
          </a:xfrm>
          <a:prstGeom prst="rect">
            <a:avLst/>
          </a:prstGeom>
        </p:spPr>
      </p:pic>
    </p:spTree>
    <p:extLst>
      <p:ext uri="{BB962C8B-B14F-4D97-AF65-F5344CB8AC3E}">
        <p14:creationId xmlns:p14="http://schemas.microsoft.com/office/powerpoint/2010/main" val="310312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JComponent.m</a:t>
            </a:r>
            <a:r>
              <a:rPr lang="en-US" dirty="0"/>
              <a:t> </a:t>
            </a:r>
          </a:p>
          <a:p>
            <a:endParaRPr lang="en-US" dirty="0"/>
          </a:p>
        </p:txBody>
      </p:sp>
      <p:pic>
        <p:nvPicPr>
          <p:cNvPr id="4" name="Picture 3">
            <a:extLst>
              <a:ext uri="{FF2B5EF4-FFF2-40B4-BE49-F238E27FC236}">
                <a16:creationId xmlns:a16="http://schemas.microsoft.com/office/drawing/2014/main" id="{A0F841DB-BD2C-0FF3-C93C-123C3E6F22EA}"/>
              </a:ext>
            </a:extLst>
          </p:cNvPr>
          <p:cNvPicPr>
            <a:picLocks noChangeAspect="1"/>
          </p:cNvPicPr>
          <p:nvPr/>
        </p:nvPicPr>
        <p:blipFill>
          <a:blip r:embed="rId3"/>
          <a:stretch>
            <a:fillRect/>
          </a:stretch>
        </p:blipFill>
        <p:spPr>
          <a:xfrm>
            <a:off x="2861665" y="1352590"/>
            <a:ext cx="6468670" cy="4895809"/>
          </a:xfrm>
          <a:prstGeom prst="rect">
            <a:avLst/>
          </a:prstGeom>
        </p:spPr>
      </p:pic>
    </p:spTree>
    <p:extLst>
      <p:ext uri="{BB962C8B-B14F-4D97-AF65-F5344CB8AC3E}">
        <p14:creationId xmlns:p14="http://schemas.microsoft.com/office/powerpoint/2010/main" val="102372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3" name="Picture 2">
            <a:extLst>
              <a:ext uri="{FF2B5EF4-FFF2-40B4-BE49-F238E27FC236}">
                <a16:creationId xmlns:a16="http://schemas.microsoft.com/office/drawing/2014/main" id="{69E271C7-0906-51E7-EC16-ECB3290D49E0}"/>
              </a:ext>
            </a:extLst>
          </p:cNvPr>
          <p:cNvPicPr>
            <a:picLocks noChangeAspect="1"/>
          </p:cNvPicPr>
          <p:nvPr/>
        </p:nvPicPr>
        <p:blipFill>
          <a:blip r:embed="rId3"/>
          <a:stretch>
            <a:fillRect/>
          </a:stretch>
        </p:blipFill>
        <p:spPr>
          <a:xfrm>
            <a:off x="3305283" y="1378756"/>
            <a:ext cx="5581433" cy="4875672"/>
          </a:xfrm>
          <a:prstGeom prst="rect">
            <a:avLst/>
          </a:prstGeom>
        </p:spPr>
      </p:pic>
    </p:spTree>
    <p:extLst>
      <p:ext uri="{BB962C8B-B14F-4D97-AF65-F5344CB8AC3E}">
        <p14:creationId xmlns:p14="http://schemas.microsoft.com/office/powerpoint/2010/main" val="182755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A5545DD-444A-5B06-BB43-3E6FD869BF26}"/>
              </a:ext>
            </a:extLst>
          </p:cNvPr>
          <p:cNvPicPr>
            <a:picLocks noChangeAspect="1"/>
          </p:cNvPicPr>
          <p:nvPr/>
        </p:nvPicPr>
        <p:blipFill>
          <a:blip r:embed="rId3"/>
          <a:stretch>
            <a:fillRect/>
          </a:stretch>
        </p:blipFill>
        <p:spPr>
          <a:xfrm>
            <a:off x="3279883" y="1378756"/>
            <a:ext cx="5632233" cy="4920049"/>
          </a:xfrm>
          <a:prstGeom prst="rect">
            <a:avLst/>
          </a:prstGeom>
        </p:spPr>
      </p:pic>
    </p:spTree>
    <p:extLst>
      <p:ext uri="{BB962C8B-B14F-4D97-AF65-F5344CB8AC3E}">
        <p14:creationId xmlns:p14="http://schemas.microsoft.com/office/powerpoint/2010/main" val="145146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3" name="Picture 2">
            <a:extLst>
              <a:ext uri="{FF2B5EF4-FFF2-40B4-BE49-F238E27FC236}">
                <a16:creationId xmlns:a16="http://schemas.microsoft.com/office/drawing/2014/main" id="{ABBE1773-78E4-600E-63A9-1D460385D9C2}"/>
              </a:ext>
            </a:extLst>
          </p:cNvPr>
          <p:cNvPicPr>
            <a:picLocks noChangeAspect="1"/>
          </p:cNvPicPr>
          <p:nvPr/>
        </p:nvPicPr>
        <p:blipFill>
          <a:blip r:embed="rId3"/>
          <a:stretch>
            <a:fillRect/>
          </a:stretch>
        </p:blipFill>
        <p:spPr>
          <a:xfrm>
            <a:off x="1915953" y="1352591"/>
            <a:ext cx="8360093" cy="4866020"/>
          </a:xfrm>
          <a:prstGeom prst="rect">
            <a:avLst/>
          </a:prstGeom>
        </p:spPr>
      </p:pic>
    </p:spTree>
    <p:extLst>
      <p:ext uri="{BB962C8B-B14F-4D97-AF65-F5344CB8AC3E}">
        <p14:creationId xmlns:p14="http://schemas.microsoft.com/office/powerpoint/2010/main" val="423429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4" name="Picture 3">
            <a:extLst>
              <a:ext uri="{FF2B5EF4-FFF2-40B4-BE49-F238E27FC236}">
                <a16:creationId xmlns:a16="http://schemas.microsoft.com/office/drawing/2014/main" id="{1400F3BE-C1C2-0EBF-68AA-BA24EA45383E}"/>
              </a:ext>
            </a:extLst>
          </p:cNvPr>
          <p:cNvPicPr>
            <a:picLocks noChangeAspect="1"/>
          </p:cNvPicPr>
          <p:nvPr/>
        </p:nvPicPr>
        <p:blipFill>
          <a:blip r:embed="rId3"/>
          <a:stretch>
            <a:fillRect/>
          </a:stretch>
        </p:blipFill>
        <p:spPr>
          <a:xfrm>
            <a:off x="1458331" y="1378756"/>
            <a:ext cx="9275337" cy="4189418"/>
          </a:xfrm>
          <a:prstGeom prst="rect">
            <a:avLst/>
          </a:prstGeom>
        </p:spPr>
      </p:pic>
    </p:spTree>
    <p:extLst>
      <p:ext uri="{BB962C8B-B14F-4D97-AF65-F5344CB8AC3E}">
        <p14:creationId xmlns:p14="http://schemas.microsoft.com/office/powerpoint/2010/main" val="2321696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JAMSRun.m</a:t>
            </a:r>
            <a:endParaRPr lang="en-US" dirty="0"/>
          </a:p>
          <a:p>
            <a:endParaRPr lang="en-US" dirty="0"/>
          </a:p>
        </p:txBody>
      </p:sp>
      <p:pic>
        <p:nvPicPr>
          <p:cNvPr id="3" name="Picture 2">
            <a:extLst>
              <a:ext uri="{FF2B5EF4-FFF2-40B4-BE49-F238E27FC236}">
                <a16:creationId xmlns:a16="http://schemas.microsoft.com/office/drawing/2014/main" id="{CD3BF750-1A47-E254-DB1F-E872D920D259}"/>
              </a:ext>
            </a:extLst>
          </p:cNvPr>
          <p:cNvPicPr>
            <a:picLocks noChangeAspect="1"/>
          </p:cNvPicPr>
          <p:nvPr/>
        </p:nvPicPr>
        <p:blipFill>
          <a:blip r:embed="rId3"/>
          <a:stretch>
            <a:fillRect/>
          </a:stretch>
        </p:blipFill>
        <p:spPr>
          <a:xfrm>
            <a:off x="2266201" y="1378756"/>
            <a:ext cx="7659598" cy="4608821"/>
          </a:xfrm>
          <a:prstGeom prst="rect">
            <a:avLst/>
          </a:prstGeom>
        </p:spPr>
      </p:pic>
    </p:spTree>
    <p:extLst>
      <p:ext uri="{BB962C8B-B14F-4D97-AF65-F5344CB8AC3E}">
        <p14:creationId xmlns:p14="http://schemas.microsoft.com/office/powerpoint/2010/main" val="265010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5" name="Content Placeholder 4"/>
          <p:cNvSpPr>
            <a:spLocks noGrp="1"/>
          </p:cNvSpPr>
          <p:nvPr>
            <p:ph sz="quarter" idx="21"/>
          </p:nvPr>
        </p:nvSpPr>
        <p:spPr>
          <a:xfrm>
            <a:off x="609600" y="1192054"/>
            <a:ext cx="10972800" cy="1750560"/>
          </a:xfrm>
        </p:spPr>
        <p:txBody>
          <a:bodyPr/>
          <a:lstStyle/>
          <a:p>
            <a:r>
              <a:rPr lang="en-US" dirty="0"/>
              <a:t>/</a:t>
            </a:r>
            <a:r>
              <a:rPr lang="en-US" dirty="0" err="1"/>
              <a:t>etc</a:t>
            </a:r>
            <a:r>
              <a:rPr lang="en-US" dirty="0"/>
              <a:t>/</a:t>
            </a:r>
            <a:r>
              <a:rPr lang="en-US" dirty="0" err="1"/>
              <a:t>init.d</a:t>
            </a:r>
            <a:r>
              <a:rPr lang="en-US" dirty="0"/>
              <a:t>/</a:t>
            </a:r>
            <a:r>
              <a:rPr lang="en-US" dirty="0" err="1"/>
              <a:t>JAMSCluster</a:t>
            </a:r>
            <a:r>
              <a:rPr lang="en-US" dirty="0"/>
              <a:t> start</a:t>
            </a:r>
          </a:p>
          <a:p>
            <a:endParaRPr lang="en-US" dirty="0"/>
          </a:p>
          <a:p>
            <a:r>
              <a:rPr lang="en-US" dirty="0"/>
              <a:t>/</a:t>
            </a:r>
            <a:r>
              <a:rPr lang="en-US" dirty="0" err="1"/>
              <a:t>etc</a:t>
            </a:r>
            <a:r>
              <a:rPr lang="en-US" dirty="0"/>
              <a:t>/</a:t>
            </a:r>
            <a:r>
              <a:rPr lang="en-US" dirty="0" err="1"/>
              <a:t>init.d</a:t>
            </a:r>
            <a:r>
              <a:rPr lang="en-US" dirty="0"/>
              <a:t>/</a:t>
            </a:r>
            <a:r>
              <a:rPr lang="en-US" dirty="0" err="1"/>
              <a:t>JAMSGateway</a:t>
            </a:r>
            <a:r>
              <a:rPr lang="en-US" dirty="0"/>
              <a:t> start</a:t>
            </a:r>
          </a:p>
          <a:p>
            <a:r>
              <a:rPr lang="en-US" dirty="0"/>
              <a:t>/</a:t>
            </a:r>
            <a:r>
              <a:rPr lang="en-US" dirty="0" err="1"/>
              <a:t>etc</a:t>
            </a:r>
            <a:r>
              <a:rPr lang="en-US" dirty="0"/>
              <a:t>/</a:t>
            </a:r>
            <a:r>
              <a:rPr lang="en-US" dirty="0" err="1"/>
              <a:t>init.d</a:t>
            </a:r>
            <a:r>
              <a:rPr lang="en-US" dirty="0"/>
              <a:t>/OpenVPN start</a:t>
            </a:r>
          </a:p>
          <a:p>
            <a:r>
              <a:rPr lang="en-US" dirty="0"/>
              <a:t>/opt/Jigsaw/Services/</a:t>
            </a:r>
            <a:r>
              <a:rPr lang="en-US" dirty="0" err="1"/>
              <a:t>JAMSRouter</a:t>
            </a:r>
            <a:r>
              <a:rPr lang="en-US" dirty="0"/>
              <a:t> start</a:t>
            </a:r>
          </a:p>
          <a:p>
            <a:r>
              <a:rPr lang="en-US" dirty="0"/>
              <a:t>/opt/Jigsaw/Services/</a:t>
            </a:r>
            <a:r>
              <a:rPr lang="en-US" dirty="0" err="1"/>
              <a:t>JAMSSummarizer</a:t>
            </a:r>
            <a:r>
              <a:rPr lang="en-US" dirty="0"/>
              <a:t> start</a:t>
            </a:r>
          </a:p>
          <a:p>
            <a:endParaRPr lang="en-US" dirty="0"/>
          </a:p>
        </p:txBody>
      </p:sp>
      <p:pic>
        <p:nvPicPr>
          <p:cNvPr id="3" name="Picture 2">
            <a:extLst>
              <a:ext uri="{FF2B5EF4-FFF2-40B4-BE49-F238E27FC236}">
                <a16:creationId xmlns:a16="http://schemas.microsoft.com/office/drawing/2014/main" id="{3C0EAD1F-B8AB-47FE-802E-0EC726AA0511}"/>
              </a:ext>
            </a:extLst>
          </p:cNvPr>
          <p:cNvPicPr>
            <a:picLocks noChangeAspect="1"/>
          </p:cNvPicPr>
          <p:nvPr/>
        </p:nvPicPr>
        <p:blipFill>
          <a:blip r:embed="rId3"/>
          <a:stretch>
            <a:fillRect/>
          </a:stretch>
        </p:blipFill>
        <p:spPr>
          <a:xfrm>
            <a:off x="2595074" y="3721590"/>
            <a:ext cx="7001852" cy="2076740"/>
          </a:xfrm>
          <a:prstGeom prst="rect">
            <a:avLst/>
          </a:prstGeom>
        </p:spPr>
      </p:pic>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3122407"/>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:~$vi /</a:t>
            </a:r>
            <a:r>
              <a:rPr lang="en-US" dirty="0" err="1"/>
              <a:t>etc</a:t>
            </a:r>
            <a:r>
              <a:rPr lang="en-US" dirty="0"/>
              <a:t>/</a:t>
            </a:r>
            <a:r>
              <a:rPr lang="en-US" dirty="0" err="1"/>
              <a:t>init.d</a:t>
            </a:r>
            <a:r>
              <a:rPr lang="en-US" dirty="0"/>
              <a:t>/</a:t>
            </a:r>
            <a:r>
              <a:rPr lang="en-US" dirty="0" err="1"/>
              <a:t>JAMSCluster</a:t>
            </a:r>
            <a:endParaRPr lang="en-US" dirty="0"/>
          </a:p>
        </p:txBody>
      </p:sp>
    </p:spTree>
    <p:extLst>
      <p:ext uri="{BB962C8B-B14F-4D97-AF65-F5344CB8AC3E}">
        <p14:creationId xmlns:p14="http://schemas.microsoft.com/office/powerpoint/2010/main" val="3024270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JAMSRun.m</a:t>
            </a:r>
            <a:endParaRPr lang="en-US" dirty="0"/>
          </a:p>
          <a:p>
            <a:endParaRPr lang="en-US" dirty="0"/>
          </a:p>
        </p:txBody>
      </p:sp>
      <p:pic>
        <p:nvPicPr>
          <p:cNvPr id="4" name="Picture 3">
            <a:extLst>
              <a:ext uri="{FF2B5EF4-FFF2-40B4-BE49-F238E27FC236}">
                <a16:creationId xmlns:a16="http://schemas.microsoft.com/office/drawing/2014/main" id="{F7587CCA-5277-6C93-4C90-86126D76F0F2}"/>
              </a:ext>
            </a:extLst>
          </p:cNvPr>
          <p:cNvPicPr>
            <a:picLocks noChangeAspect="1"/>
          </p:cNvPicPr>
          <p:nvPr/>
        </p:nvPicPr>
        <p:blipFill>
          <a:blip r:embed="rId3"/>
          <a:stretch>
            <a:fillRect/>
          </a:stretch>
        </p:blipFill>
        <p:spPr>
          <a:xfrm>
            <a:off x="2568135" y="1378756"/>
            <a:ext cx="7055729" cy="4869644"/>
          </a:xfrm>
          <a:prstGeom prst="rect">
            <a:avLst/>
          </a:prstGeom>
        </p:spPr>
      </p:pic>
    </p:spTree>
    <p:extLst>
      <p:ext uri="{BB962C8B-B14F-4D97-AF65-F5344CB8AC3E}">
        <p14:creationId xmlns:p14="http://schemas.microsoft.com/office/powerpoint/2010/main" val="115948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JAMS.h</a:t>
            </a:r>
            <a:endParaRPr lang="en-US" dirty="0"/>
          </a:p>
          <a:p>
            <a:endParaRPr lang="en-US" dirty="0"/>
          </a:p>
        </p:txBody>
      </p:sp>
      <p:pic>
        <p:nvPicPr>
          <p:cNvPr id="3" name="Picture 2">
            <a:extLst>
              <a:ext uri="{FF2B5EF4-FFF2-40B4-BE49-F238E27FC236}">
                <a16:creationId xmlns:a16="http://schemas.microsoft.com/office/drawing/2014/main" id="{C2C3DC02-6D5D-50DA-E756-5BFC8462891A}"/>
              </a:ext>
            </a:extLst>
          </p:cNvPr>
          <p:cNvPicPr>
            <a:picLocks noChangeAspect="1"/>
          </p:cNvPicPr>
          <p:nvPr/>
        </p:nvPicPr>
        <p:blipFill>
          <a:blip r:embed="rId3"/>
          <a:stretch>
            <a:fillRect/>
          </a:stretch>
        </p:blipFill>
        <p:spPr>
          <a:xfrm>
            <a:off x="2392311" y="1378756"/>
            <a:ext cx="7407378" cy="5123332"/>
          </a:xfrm>
          <a:prstGeom prst="rect">
            <a:avLst/>
          </a:prstGeom>
        </p:spPr>
      </p:pic>
    </p:spTree>
    <p:extLst>
      <p:ext uri="{BB962C8B-B14F-4D97-AF65-F5344CB8AC3E}">
        <p14:creationId xmlns:p14="http://schemas.microsoft.com/office/powerpoint/2010/main" val="309679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a:p>
            <a:endParaRPr lang="en-US" dirty="0"/>
          </a:p>
        </p:txBody>
      </p:sp>
      <p:pic>
        <p:nvPicPr>
          <p:cNvPr id="3" name="Picture 2">
            <a:extLst>
              <a:ext uri="{FF2B5EF4-FFF2-40B4-BE49-F238E27FC236}">
                <a16:creationId xmlns:a16="http://schemas.microsoft.com/office/drawing/2014/main" id="{4D5A4EBD-8BED-E2D6-EF2C-E0F45EB6A2D5}"/>
              </a:ext>
            </a:extLst>
          </p:cNvPr>
          <p:cNvPicPr>
            <a:picLocks noChangeAspect="1"/>
          </p:cNvPicPr>
          <p:nvPr/>
        </p:nvPicPr>
        <p:blipFill>
          <a:blip r:embed="rId3"/>
          <a:stretch>
            <a:fillRect/>
          </a:stretch>
        </p:blipFill>
        <p:spPr>
          <a:xfrm>
            <a:off x="3168562" y="1360493"/>
            <a:ext cx="5854875" cy="4887907"/>
          </a:xfrm>
          <a:prstGeom prst="rect">
            <a:avLst/>
          </a:prstGeom>
        </p:spPr>
      </p:pic>
    </p:spTree>
    <p:extLst>
      <p:ext uri="{BB962C8B-B14F-4D97-AF65-F5344CB8AC3E}">
        <p14:creationId xmlns:p14="http://schemas.microsoft.com/office/powerpoint/2010/main" val="2404662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a:p>
            <a:endParaRPr lang="en-US" dirty="0"/>
          </a:p>
        </p:txBody>
      </p:sp>
      <p:pic>
        <p:nvPicPr>
          <p:cNvPr id="4" name="Picture 3">
            <a:extLst>
              <a:ext uri="{FF2B5EF4-FFF2-40B4-BE49-F238E27FC236}">
                <a16:creationId xmlns:a16="http://schemas.microsoft.com/office/drawing/2014/main" id="{6A986748-D409-1D7C-AB26-3214D12CA66D}"/>
              </a:ext>
            </a:extLst>
          </p:cNvPr>
          <p:cNvPicPr>
            <a:picLocks noChangeAspect="1"/>
          </p:cNvPicPr>
          <p:nvPr/>
        </p:nvPicPr>
        <p:blipFill>
          <a:blip r:embed="rId3"/>
          <a:stretch>
            <a:fillRect/>
          </a:stretch>
        </p:blipFill>
        <p:spPr>
          <a:xfrm>
            <a:off x="3263528" y="1378756"/>
            <a:ext cx="5664943" cy="4895161"/>
          </a:xfrm>
          <a:prstGeom prst="rect">
            <a:avLst/>
          </a:prstGeom>
        </p:spPr>
      </p:pic>
    </p:spTree>
    <p:extLst>
      <p:ext uri="{BB962C8B-B14F-4D97-AF65-F5344CB8AC3E}">
        <p14:creationId xmlns:p14="http://schemas.microsoft.com/office/powerpoint/2010/main" val="120571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4" name="Picture 3">
            <a:extLst>
              <a:ext uri="{FF2B5EF4-FFF2-40B4-BE49-F238E27FC236}">
                <a16:creationId xmlns:a16="http://schemas.microsoft.com/office/drawing/2014/main" id="{8BB524FA-4414-FE4F-4E60-D85A9B39FD95}"/>
              </a:ext>
            </a:extLst>
          </p:cNvPr>
          <p:cNvPicPr>
            <a:picLocks noChangeAspect="1"/>
          </p:cNvPicPr>
          <p:nvPr/>
        </p:nvPicPr>
        <p:blipFill>
          <a:blip r:embed="rId3"/>
          <a:stretch>
            <a:fillRect/>
          </a:stretch>
        </p:blipFill>
        <p:spPr>
          <a:xfrm>
            <a:off x="1828204" y="2085787"/>
            <a:ext cx="8535591" cy="2686425"/>
          </a:xfrm>
          <a:prstGeom prst="rect">
            <a:avLst/>
          </a:prstGeom>
        </p:spPr>
      </p:pic>
    </p:spTree>
    <p:extLst>
      <p:ext uri="{BB962C8B-B14F-4D97-AF65-F5344CB8AC3E}">
        <p14:creationId xmlns:p14="http://schemas.microsoft.com/office/powerpoint/2010/main" val="2558724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JReplicator</a:t>
            </a:r>
            <a:r>
              <a:rPr lang="en-US" dirty="0"/>
              <a:t>/</a:t>
            </a:r>
            <a:r>
              <a:rPr lang="en-US" dirty="0" err="1"/>
              <a:t>JReplicator.m</a:t>
            </a:r>
            <a:endParaRPr lang="en-US" dirty="0"/>
          </a:p>
          <a:p>
            <a:endParaRPr lang="en-US" dirty="0"/>
          </a:p>
        </p:txBody>
      </p:sp>
      <p:pic>
        <p:nvPicPr>
          <p:cNvPr id="4" name="Picture 3">
            <a:extLst>
              <a:ext uri="{FF2B5EF4-FFF2-40B4-BE49-F238E27FC236}">
                <a16:creationId xmlns:a16="http://schemas.microsoft.com/office/drawing/2014/main" id="{1DAB5CDF-6342-4384-CF16-A46E2E3623FB}"/>
              </a:ext>
            </a:extLst>
          </p:cNvPr>
          <p:cNvPicPr>
            <a:picLocks noChangeAspect="1"/>
          </p:cNvPicPr>
          <p:nvPr/>
        </p:nvPicPr>
        <p:blipFill>
          <a:blip r:embed="rId3"/>
          <a:stretch>
            <a:fillRect/>
          </a:stretch>
        </p:blipFill>
        <p:spPr>
          <a:xfrm>
            <a:off x="3339245" y="1378756"/>
            <a:ext cx="5513509" cy="5128186"/>
          </a:xfrm>
          <a:prstGeom prst="rect">
            <a:avLst/>
          </a:prstGeom>
        </p:spPr>
      </p:pic>
    </p:spTree>
    <p:extLst>
      <p:ext uri="{BB962C8B-B14F-4D97-AF65-F5344CB8AC3E}">
        <p14:creationId xmlns:p14="http://schemas.microsoft.com/office/powerpoint/2010/main" val="370214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4" name="Picture 3">
            <a:extLst>
              <a:ext uri="{FF2B5EF4-FFF2-40B4-BE49-F238E27FC236}">
                <a16:creationId xmlns:a16="http://schemas.microsoft.com/office/drawing/2014/main" id="{CA8FFDEE-859A-72BF-0B2B-4384E030044C}"/>
              </a:ext>
            </a:extLst>
          </p:cNvPr>
          <p:cNvPicPr>
            <a:picLocks noChangeAspect="1"/>
          </p:cNvPicPr>
          <p:nvPr/>
        </p:nvPicPr>
        <p:blipFill>
          <a:blip r:embed="rId3"/>
          <a:stretch>
            <a:fillRect/>
          </a:stretch>
        </p:blipFill>
        <p:spPr>
          <a:xfrm>
            <a:off x="2432881" y="1378756"/>
            <a:ext cx="7326237" cy="5110497"/>
          </a:xfrm>
          <a:prstGeom prst="rect">
            <a:avLst/>
          </a:prstGeom>
        </p:spPr>
      </p:pic>
    </p:spTree>
    <p:extLst>
      <p:ext uri="{BB962C8B-B14F-4D97-AF65-F5344CB8AC3E}">
        <p14:creationId xmlns:p14="http://schemas.microsoft.com/office/powerpoint/2010/main" val="3860938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3" name="Picture 2">
            <a:extLst>
              <a:ext uri="{FF2B5EF4-FFF2-40B4-BE49-F238E27FC236}">
                <a16:creationId xmlns:a16="http://schemas.microsoft.com/office/drawing/2014/main" id="{F414B954-A10F-A71E-B666-F8F29C908D68}"/>
              </a:ext>
            </a:extLst>
          </p:cNvPr>
          <p:cNvPicPr>
            <a:picLocks noChangeAspect="1"/>
          </p:cNvPicPr>
          <p:nvPr/>
        </p:nvPicPr>
        <p:blipFill>
          <a:blip r:embed="rId3"/>
          <a:stretch>
            <a:fillRect/>
          </a:stretch>
        </p:blipFill>
        <p:spPr>
          <a:xfrm>
            <a:off x="2586900" y="1378756"/>
            <a:ext cx="7018199" cy="5083958"/>
          </a:xfrm>
          <a:prstGeom prst="rect">
            <a:avLst/>
          </a:prstGeom>
        </p:spPr>
      </p:pic>
    </p:spTree>
    <p:extLst>
      <p:ext uri="{BB962C8B-B14F-4D97-AF65-F5344CB8AC3E}">
        <p14:creationId xmlns:p14="http://schemas.microsoft.com/office/powerpoint/2010/main" val="87564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4" name="Picture 3">
            <a:extLst>
              <a:ext uri="{FF2B5EF4-FFF2-40B4-BE49-F238E27FC236}">
                <a16:creationId xmlns:a16="http://schemas.microsoft.com/office/drawing/2014/main" id="{2447BB04-DCDC-58E3-8097-7656475B3364}"/>
              </a:ext>
            </a:extLst>
          </p:cNvPr>
          <p:cNvPicPr>
            <a:picLocks noChangeAspect="1"/>
          </p:cNvPicPr>
          <p:nvPr/>
        </p:nvPicPr>
        <p:blipFill>
          <a:blip r:embed="rId3"/>
          <a:stretch>
            <a:fillRect/>
          </a:stretch>
        </p:blipFill>
        <p:spPr>
          <a:xfrm>
            <a:off x="2548270" y="1378756"/>
            <a:ext cx="7095460" cy="5118616"/>
          </a:xfrm>
          <a:prstGeom prst="rect">
            <a:avLst/>
          </a:prstGeom>
        </p:spPr>
      </p:pic>
    </p:spTree>
    <p:extLst>
      <p:ext uri="{BB962C8B-B14F-4D97-AF65-F5344CB8AC3E}">
        <p14:creationId xmlns:p14="http://schemas.microsoft.com/office/powerpoint/2010/main" val="1483360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6" name="Picture 5">
            <a:extLst>
              <a:ext uri="{FF2B5EF4-FFF2-40B4-BE49-F238E27FC236}">
                <a16:creationId xmlns:a16="http://schemas.microsoft.com/office/drawing/2014/main" id="{C26366BD-059A-BB91-9E61-E785D0578C2C}"/>
              </a:ext>
            </a:extLst>
          </p:cNvPr>
          <p:cNvPicPr>
            <a:picLocks noChangeAspect="1"/>
          </p:cNvPicPr>
          <p:nvPr/>
        </p:nvPicPr>
        <p:blipFill>
          <a:blip r:embed="rId3"/>
          <a:stretch>
            <a:fillRect/>
          </a:stretch>
        </p:blipFill>
        <p:spPr>
          <a:xfrm>
            <a:off x="2700132" y="1352591"/>
            <a:ext cx="6791735" cy="4895809"/>
          </a:xfrm>
          <a:prstGeom prst="rect">
            <a:avLst/>
          </a:prstGeom>
        </p:spPr>
      </p:pic>
    </p:spTree>
    <p:extLst>
      <p:ext uri="{BB962C8B-B14F-4D97-AF65-F5344CB8AC3E}">
        <p14:creationId xmlns:p14="http://schemas.microsoft.com/office/powerpoint/2010/main" val="214251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29330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:~$vi /opt/Jigsaw/Services/</a:t>
            </a:r>
            <a:r>
              <a:rPr lang="en-US" dirty="0" err="1"/>
              <a:t>JAMSRouter</a:t>
            </a:r>
            <a:endParaRPr lang="en-US" dirty="0"/>
          </a:p>
        </p:txBody>
      </p:sp>
      <p:sp>
        <p:nvSpPr>
          <p:cNvPr id="12" name="Content Placeholder 4">
            <a:extLst>
              <a:ext uri="{FF2B5EF4-FFF2-40B4-BE49-F238E27FC236}">
                <a16:creationId xmlns:a16="http://schemas.microsoft.com/office/drawing/2014/main" id="{B56DC972-7BB0-4E20-B365-155F4B88235D}"/>
              </a:ext>
            </a:extLst>
          </p:cNvPr>
          <p:cNvSpPr txBox="1">
            <a:spLocks/>
          </p:cNvSpPr>
          <p:nvPr/>
        </p:nvSpPr>
        <p:spPr>
          <a:xfrm>
            <a:off x="609600" y="341555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a:t>
            </a:r>
            <a:r>
              <a:rPr lang="nn-NO" dirty="0"/>
              <a:t>vi /opt/Jigsaw/Tools/JAMSRun</a:t>
            </a:r>
            <a:endParaRPr lang="en-US" dirty="0"/>
          </a:p>
        </p:txBody>
      </p:sp>
      <p:pic>
        <p:nvPicPr>
          <p:cNvPr id="7" name="Picture 6">
            <a:extLst>
              <a:ext uri="{FF2B5EF4-FFF2-40B4-BE49-F238E27FC236}">
                <a16:creationId xmlns:a16="http://schemas.microsoft.com/office/drawing/2014/main" id="{3F0BE767-970B-450F-B703-97616EC11B32}"/>
              </a:ext>
            </a:extLst>
          </p:cNvPr>
          <p:cNvPicPr>
            <a:picLocks noChangeAspect="1"/>
          </p:cNvPicPr>
          <p:nvPr/>
        </p:nvPicPr>
        <p:blipFill>
          <a:blip r:embed="rId3"/>
          <a:stretch>
            <a:fillRect/>
          </a:stretch>
        </p:blipFill>
        <p:spPr>
          <a:xfrm>
            <a:off x="3619154" y="1882857"/>
            <a:ext cx="4953691" cy="952633"/>
          </a:xfrm>
          <a:prstGeom prst="rect">
            <a:avLst/>
          </a:prstGeom>
        </p:spPr>
      </p:pic>
      <p:pic>
        <p:nvPicPr>
          <p:cNvPr id="13" name="Picture 12">
            <a:extLst>
              <a:ext uri="{FF2B5EF4-FFF2-40B4-BE49-F238E27FC236}">
                <a16:creationId xmlns:a16="http://schemas.microsoft.com/office/drawing/2014/main" id="{5E11BEA1-1371-48E1-BC10-DDC9B9A86B7B}"/>
              </a:ext>
            </a:extLst>
          </p:cNvPr>
          <p:cNvPicPr>
            <a:picLocks noChangeAspect="1"/>
          </p:cNvPicPr>
          <p:nvPr/>
        </p:nvPicPr>
        <p:blipFill>
          <a:blip r:embed="rId4"/>
          <a:stretch>
            <a:fillRect/>
          </a:stretch>
        </p:blipFill>
        <p:spPr>
          <a:xfrm>
            <a:off x="726761" y="3998614"/>
            <a:ext cx="10738477" cy="1786883"/>
          </a:xfrm>
          <a:prstGeom prst="rect">
            <a:avLst/>
          </a:prstGeom>
        </p:spPr>
      </p:pic>
    </p:spTree>
    <p:extLst>
      <p:ext uri="{BB962C8B-B14F-4D97-AF65-F5344CB8AC3E}">
        <p14:creationId xmlns:p14="http://schemas.microsoft.com/office/powerpoint/2010/main" val="2000450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3" name="Picture 2">
            <a:extLst>
              <a:ext uri="{FF2B5EF4-FFF2-40B4-BE49-F238E27FC236}">
                <a16:creationId xmlns:a16="http://schemas.microsoft.com/office/drawing/2014/main" id="{1801EAF8-4C21-5216-7688-7B51E0EFCE74}"/>
              </a:ext>
            </a:extLst>
          </p:cNvPr>
          <p:cNvPicPr>
            <a:picLocks noChangeAspect="1"/>
          </p:cNvPicPr>
          <p:nvPr/>
        </p:nvPicPr>
        <p:blipFill>
          <a:blip r:embed="rId3"/>
          <a:stretch>
            <a:fillRect/>
          </a:stretch>
        </p:blipFill>
        <p:spPr>
          <a:xfrm>
            <a:off x="2800950" y="1352214"/>
            <a:ext cx="6590099" cy="4896186"/>
          </a:xfrm>
          <a:prstGeom prst="rect">
            <a:avLst/>
          </a:prstGeom>
        </p:spPr>
      </p:pic>
    </p:spTree>
    <p:extLst>
      <p:ext uri="{BB962C8B-B14F-4D97-AF65-F5344CB8AC3E}">
        <p14:creationId xmlns:p14="http://schemas.microsoft.com/office/powerpoint/2010/main" val="1468241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a:p>
            <a:endParaRPr lang="en-US" dirty="0"/>
          </a:p>
        </p:txBody>
      </p:sp>
      <p:pic>
        <p:nvPicPr>
          <p:cNvPr id="4" name="Picture 3">
            <a:extLst>
              <a:ext uri="{FF2B5EF4-FFF2-40B4-BE49-F238E27FC236}">
                <a16:creationId xmlns:a16="http://schemas.microsoft.com/office/drawing/2014/main" id="{DEF29C98-F1D7-28A1-523B-D704A57426C6}"/>
              </a:ext>
            </a:extLst>
          </p:cNvPr>
          <p:cNvPicPr>
            <a:picLocks noChangeAspect="1"/>
          </p:cNvPicPr>
          <p:nvPr/>
        </p:nvPicPr>
        <p:blipFill>
          <a:blip r:embed="rId3"/>
          <a:stretch>
            <a:fillRect/>
          </a:stretch>
        </p:blipFill>
        <p:spPr>
          <a:xfrm>
            <a:off x="2201813" y="1349570"/>
            <a:ext cx="7788374" cy="4898830"/>
          </a:xfrm>
          <a:prstGeom prst="rect">
            <a:avLst/>
          </a:prstGeom>
        </p:spPr>
      </p:pic>
    </p:spTree>
    <p:extLst>
      <p:ext uri="{BB962C8B-B14F-4D97-AF65-F5344CB8AC3E}">
        <p14:creationId xmlns:p14="http://schemas.microsoft.com/office/powerpoint/2010/main" val="422185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JAMS</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What are the applications that </a:t>
            </a:r>
            <a:r>
              <a:rPr lang="en-GB" dirty="0" err="1">
                <a:solidFill>
                  <a:schemeClr val="tx1"/>
                </a:solidFill>
                <a:latin typeface="Arial"/>
                <a:cs typeface="Arial"/>
              </a:rPr>
              <a:t>JAMSCluster</a:t>
            </a:r>
            <a:r>
              <a:rPr lang="en-GB" dirty="0">
                <a:solidFill>
                  <a:schemeClr val="tx1"/>
                </a:solidFill>
                <a:latin typeface="Arial"/>
                <a:cs typeface="Arial"/>
              </a:rPr>
              <a:t> starts:</a:t>
            </a:r>
            <a:endParaRPr lang="en-US" dirty="0">
              <a:solidFill>
                <a:schemeClr val="tx1"/>
              </a:solidFill>
              <a:latin typeface="Arial"/>
              <a:cs typeface="Arial"/>
            </a:endParaRPr>
          </a:p>
          <a:p>
            <a:pPr marL="575945" lvl="1" indent="-342900">
              <a:buAutoNum type="alphaLcPeriod"/>
            </a:pPr>
            <a:r>
              <a:rPr lang="en-US" dirty="0" err="1"/>
              <a:t>JAMSGateway</a:t>
            </a:r>
            <a:endParaRPr lang="en-GB" dirty="0">
              <a:solidFill>
                <a:schemeClr val="tx1"/>
              </a:solidFill>
              <a:latin typeface="Arial"/>
              <a:cs typeface="Arial"/>
            </a:endParaRPr>
          </a:p>
          <a:p>
            <a:pPr marL="575945" lvl="1" indent="-342900">
              <a:buAutoNum type="alphaLcPeriod"/>
            </a:pPr>
            <a:r>
              <a:rPr lang="en-US" dirty="0" err="1"/>
              <a:t>JAMSGateway</a:t>
            </a:r>
            <a:r>
              <a:rPr lang="en-US" dirty="0"/>
              <a:t> and OpenVPN</a:t>
            </a:r>
            <a:endParaRPr lang="en-GB" dirty="0">
              <a:solidFill>
                <a:schemeClr val="tx1"/>
              </a:solidFill>
              <a:latin typeface="Arial"/>
              <a:cs typeface="Arial"/>
            </a:endParaRPr>
          </a:p>
          <a:p>
            <a:pPr marL="575945" lvl="1" indent="-342900">
              <a:buAutoNum type="alphaLcPeriod"/>
            </a:pPr>
            <a:r>
              <a:rPr lang="en-US" dirty="0" err="1"/>
              <a:t>JAMSGateway</a:t>
            </a:r>
            <a:r>
              <a:rPr lang="en-US" dirty="0"/>
              <a:t>, OpenVPN and </a:t>
            </a:r>
            <a:r>
              <a:rPr lang="en-US" dirty="0" err="1"/>
              <a:t>JAMSRouter</a:t>
            </a:r>
            <a:endParaRPr lang="en-GB" dirty="0">
              <a:solidFill>
                <a:schemeClr val="tx1"/>
              </a:solidFill>
              <a:latin typeface="Arial"/>
              <a:cs typeface="Arial"/>
            </a:endParaRPr>
          </a:p>
          <a:p>
            <a:pPr marL="575945" lvl="1" indent="-342900">
              <a:buAutoNum type="alphaLcPeriod"/>
            </a:pPr>
            <a:r>
              <a:rPr lang="en-US" dirty="0" err="1"/>
              <a:t>JAMSGateway</a:t>
            </a:r>
            <a:r>
              <a:rPr lang="en-US" dirty="0"/>
              <a:t>, OpenVPN, </a:t>
            </a:r>
            <a:r>
              <a:rPr lang="en-US" dirty="0" err="1"/>
              <a:t>JAMSRouter</a:t>
            </a:r>
            <a:r>
              <a:rPr lang="en-US" dirty="0"/>
              <a:t> and </a:t>
            </a:r>
            <a:r>
              <a:rPr lang="en-US" dirty="0" err="1"/>
              <a:t>JAMSSummarizer</a:t>
            </a:r>
            <a:endParaRPr lang="en-GB" dirty="0">
              <a:solidFill>
                <a:schemeClr val="accent1"/>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err="1">
                <a:solidFill>
                  <a:schemeClr val="tx1"/>
                </a:solidFill>
                <a:latin typeface="Arial"/>
                <a:cs typeface="Arial"/>
              </a:rPr>
              <a:t>JAMSRouter</a:t>
            </a:r>
            <a:r>
              <a:rPr lang="en-GB" dirty="0">
                <a:solidFill>
                  <a:schemeClr val="tx1"/>
                </a:solidFill>
                <a:latin typeface="Arial"/>
                <a:cs typeface="Arial"/>
              </a:rPr>
              <a:t> starts </a:t>
            </a:r>
            <a:r>
              <a:rPr lang="en-GB" dirty="0" err="1">
                <a:solidFill>
                  <a:schemeClr val="tx1"/>
                </a:solidFill>
                <a:latin typeface="Arial"/>
                <a:cs typeface="Arial"/>
              </a:rPr>
              <a:t>JAMSRun</a:t>
            </a:r>
            <a:r>
              <a:rPr lang="en-GB" dirty="0">
                <a:solidFill>
                  <a:schemeClr val="tx1"/>
                </a:solidFill>
                <a:latin typeface="Arial"/>
                <a:cs typeface="Arial"/>
              </a:rPr>
              <a:t> using arguments -config and -log.</a:t>
            </a: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JAMS configuration file </a:t>
            </a:r>
            <a:r>
              <a:rPr lang="en-GB" dirty="0" err="1">
                <a:solidFill>
                  <a:schemeClr val="tx1"/>
                </a:solidFill>
                <a:latin typeface="Arial"/>
                <a:cs typeface="Arial"/>
              </a:rPr>
              <a:t>config.jams</a:t>
            </a:r>
            <a:r>
              <a:rPr lang="en-GB" dirty="0">
                <a:solidFill>
                  <a:schemeClr val="tx1"/>
                </a:solidFill>
                <a:latin typeface="Arial"/>
                <a:cs typeface="Arial"/>
              </a:rPr>
              <a:t> is the only place where we can configure components to instantiate.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JAMS loads </a:t>
            </a:r>
            <a:r>
              <a:rPr lang="en-US" dirty="0">
                <a:solidFill>
                  <a:schemeClr val="tx1"/>
                </a:solidFill>
                <a:latin typeface="Arial"/>
                <a:cs typeface="Arial"/>
              </a:rPr>
              <a:t>JAMS, </a:t>
            </a:r>
            <a:r>
              <a:rPr lang="en-US" dirty="0" err="1">
                <a:solidFill>
                  <a:schemeClr val="tx1"/>
                </a:solidFill>
                <a:latin typeface="Arial"/>
                <a:cs typeface="Arial"/>
              </a:rPr>
              <a:t>JMessaging</a:t>
            </a:r>
            <a:r>
              <a:rPr lang="en-US" dirty="0">
                <a:solidFill>
                  <a:schemeClr val="tx1"/>
                </a:solidFill>
                <a:latin typeface="Arial"/>
                <a:cs typeface="Arial"/>
              </a:rPr>
              <a:t>, </a:t>
            </a:r>
            <a:r>
              <a:rPr lang="en-US" dirty="0" err="1">
                <a:solidFill>
                  <a:schemeClr val="tx1"/>
                </a:solidFill>
                <a:latin typeface="Arial"/>
                <a:cs typeface="Arial"/>
              </a:rPr>
              <a:t>JMineops</a:t>
            </a:r>
            <a:r>
              <a:rPr lang="en-US" dirty="0">
                <a:solidFill>
                  <a:schemeClr val="tx1"/>
                </a:solidFill>
                <a:latin typeface="Arial"/>
                <a:cs typeface="Arial"/>
              </a:rPr>
              <a:t>, </a:t>
            </a:r>
            <a:r>
              <a:rPr lang="en-US" dirty="0" err="1">
                <a:solidFill>
                  <a:schemeClr val="tx1"/>
                </a:solidFill>
                <a:latin typeface="Arial"/>
                <a:cs typeface="Arial"/>
              </a:rPr>
              <a:t>Geom</a:t>
            </a:r>
            <a:r>
              <a:rPr lang="en-US" dirty="0">
                <a:solidFill>
                  <a:schemeClr val="tx1"/>
                </a:solidFill>
                <a:latin typeface="Arial"/>
                <a:cs typeface="Arial"/>
              </a:rPr>
              <a:t> and Projection bundles by default</a:t>
            </a:r>
            <a:r>
              <a:rPr lang="en-GB" dirty="0">
                <a:solidFill>
                  <a:schemeClr val="tx1"/>
                </a:solidFill>
                <a:latin typeface="Arial"/>
                <a:cs typeface="Arial"/>
              </a:rPr>
              <a: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Components are loaded using the method </a:t>
            </a:r>
            <a:r>
              <a:rPr lang="en-US" dirty="0" err="1">
                <a:solidFill>
                  <a:schemeClr val="tx1"/>
                </a:solidFill>
                <a:latin typeface="Arial"/>
                <a:cs typeface="Arial"/>
              </a:rPr>
              <a:t>initWithProperties:options</a:t>
            </a:r>
            <a:r>
              <a:rPr lang="en-GB" dirty="0">
                <a:solidFill>
                  <a:schemeClr val="tx1"/>
                </a:solidFill>
                <a:latin typeface="Arial"/>
                <a:cs typeface="Arial"/>
              </a:rPr>
              <a:t>.</a:t>
            </a:r>
          </a:p>
        </p:txBody>
      </p:sp>
    </p:spTree>
    <p:extLst>
      <p:ext uri="{BB962C8B-B14F-4D97-AF65-F5344CB8AC3E}">
        <p14:creationId xmlns:p14="http://schemas.microsoft.com/office/powerpoint/2010/main" val="1575265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JAMS</a:t>
            </a:r>
            <a:r>
              <a:rPr lang="en-US" dirty="0">
                <a:latin typeface="Arial"/>
                <a:cs typeface="Arial"/>
              </a:rPr>
              <a:t> - </a:t>
            </a:r>
            <a:r>
              <a:rPr lang="en-GB" dirty="0">
                <a:latin typeface="Arial"/>
                <a:cs typeface="Arial"/>
              </a:rPr>
              <a:t>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What are the applications that </a:t>
            </a:r>
            <a:r>
              <a:rPr lang="en-GB" dirty="0" err="1">
                <a:solidFill>
                  <a:schemeClr val="tx1"/>
                </a:solidFill>
                <a:latin typeface="Arial"/>
                <a:cs typeface="Arial"/>
              </a:rPr>
              <a:t>JAMSCluster</a:t>
            </a:r>
            <a:r>
              <a:rPr lang="en-GB" dirty="0">
                <a:solidFill>
                  <a:schemeClr val="tx1"/>
                </a:solidFill>
                <a:latin typeface="Arial"/>
                <a:cs typeface="Arial"/>
              </a:rPr>
              <a:t> starts:</a:t>
            </a:r>
            <a:endParaRPr lang="en-US" dirty="0">
              <a:solidFill>
                <a:schemeClr val="tx1"/>
              </a:solidFill>
              <a:latin typeface="Arial"/>
              <a:cs typeface="Arial"/>
            </a:endParaRPr>
          </a:p>
          <a:p>
            <a:pPr marL="575945" lvl="1" indent="-342900">
              <a:buAutoNum type="alphaLcPeriod"/>
            </a:pPr>
            <a:r>
              <a:rPr lang="en-US" dirty="0" err="1"/>
              <a:t>JAMSGateway</a:t>
            </a:r>
            <a:endParaRPr lang="en-GB" dirty="0">
              <a:solidFill>
                <a:schemeClr val="tx1"/>
              </a:solidFill>
              <a:latin typeface="Arial"/>
              <a:cs typeface="Arial"/>
            </a:endParaRPr>
          </a:p>
          <a:p>
            <a:pPr marL="575945" lvl="1" indent="-342900">
              <a:buAutoNum type="alphaLcPeriod"/>
            </a:pPr>
            <a:r>
              <a:rPr lang="en-US" dirty="0" err="1"/>
              <a:t>JAMSGateway</a:t>
            </a:r>
            <a:r>
              <a:rPr lang="en-US" dirty="0"/>
              <a:t> and OpenVPN</a:t>
            </a:r>
            <a:endParaRPr lang="en-GB" dirty="0">
              <a:solidFill>
                <a:schemeClr val="tx1"/>
              </a:solidFill>
              <a:latin typeface="Arial"/>
              <a:cs typeface="Arial"/>
            </a:endParaRPr>
          </a:p>
          <a:p>
            <a:pPr marL="575945" lvl="1" indent="-342900">
              <a:buAutoNum type="alphaLcPeriod"/>
            </a:pPr>
            <a:r>
              <a:rPr lang="en-US" dirty="0" err="1"/>
              <a:t>JAMSGateway</a:t>
            </a:r>
            <a:r>
              <a:rPr lang="en-US" dirty="0"/>
              <a:t>, OpenVPN and </a:t>
            </a:r>
            <a:r>
              <a:rPr lang="en-US" dirty="0" err="1"/>
              <a:t>JAMSRouter</a:t>
            </a:r>
            <a:endParaRPr lang="en-GB" dirty="0">
              <a:solidFill>
                <a:schemeClr val="tx1"/>
              </a:solidFill>
              <a:latin typeface="Arial"/>
              <a:cs typeface="Arial"/>
            </a:endParaRPr>
          </a:p>
          <a:p>
            <a:pPr marL="575945" lvl="1" indent="-342900">
              <a:buAutoNum type="alphaLcPeriod"/>
            </a:pPr>
            <a:r>
              <a:rPr lang="en-US" dirty="0" err="1">
                <a:solidFill>
                  <a:schemeClr val="accent5"/>
                </a:solidFill>
              </a:rPr>
              <a:t>JAMSGateway</a:t>
            </a:r>
            <a:r>
              <a:rPr lang="en-US" dirty="0">
                <a:solidFill>
                  <a:schemeClr val="accent5"/>
                </a:solidFill>
              </a:rPr>
              <a:t>, OpenVPN, </a:t>
            </a:r>
            <a:r>
              <a:rPr lang="en-US" dirty="0" err="1">
                <a:solidFill>
                  <a:schemeClr val="accent5"/>
                </a:solidFill>
              </a:rPr>
              <a:t>JAMSRouter</a:t>
            </a:r>
            <a:r>
              <a:rPr lang="en-US" dirty="0">
                <a:solidFill>
                  <a:schemeClr val="accent5"/>
                </a:solidFill>
              </a:rPr>
              <a:t> and </a:t>
            </a:r>
            <a:r>
              <a:rPr lang="en-US" dirty="0" err="1">
                <a:solidFill>
                  <a:schemeClr val="accent5"/>
                </a:solidFill>
              </a:rPr>
              <a:t>JAMSSummarizer</a:t>
            </a:r>
            <a:endParaRPr lang="en-US" dirty="0">
              <a:solidFill>
                <a:schemeClr val="accent5"/>
              </a:solidFill>
            </a:endParaRPr>
          </a:p>
          <a:p>
            <a:pPr marL="233045" lvl="1" indent="0">
              <a:buNone/>
            </a:pPr>
            <a:r>
              <a:rPr lang="en-US" dirty="0">
                <a:solidFill>
                  <a:schemeClr val="accent5"/>
                </a:solidFill>
                <a:latin typeface="Arial"/>
                <a:cs typeface="Arial"/>
              </a:rPr>
              <a:t>Option d is the right answer</a:t>
            </a:r>
            <a:endParaRPr lang="en-GB" dirty="0">
              <a:solidFill>
                <a:schemeClr val="accent5"/>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err="1">
                <a:solidFill>
                  <a:schemeClr val="tx1"/>
                </a:solidFill>
                <a:latin typeface="Arial"/>
                <a:cs typeface="Arial"/>
              </a:rPr>
              <a:t>JAMSRouter</a:t>
            </a:r>
            <a:r>
              <a:rPr lang="en-GB" dirty="0">
                <a:solidFill>
                  <a:schemeClr val="tx1"/>
                </a:solidFill>
                <a:latin typeface="Arial"/>
                <a:cs typeface="Arial"/>
              </a:rPr>
              <a:t> starts </a:t>
            </a:r>
            <a:r>
              <a:rPr lang="en-GB" dirty="0" err="1">
                <a:solidFill>
                  <a:schemeClr val="tx1"/>
                </a:solidFill>
                <a:latin typeface="Arial"/>
                <a:cs typeface="Arial"/>
              </a:rPr>
              <a:t>JAMSRun</a:t>
            </a:r>
            <a:r>
              <a:rPr lang="en-GB" dirty="0">
                <a:solidFill>
                  <a:schemeClr val="tx1"/>
                </a:solidFill>
                <a:latin typeface="Arial"/>
                <a:cs typeface="Arial"/>
              </a:rPr>
              <a:t> using arguments -config and -log. </a:t>
            </a:r>
            <a:r>
              <a:rPr lang="en-GB" dirty="0">
                <a:solidFill>
                  <a:schemeClr val="accent5"/>
                </a:solidFill>
                <a:latin typeface="Arial"/>
                <a:cs typeface="Arial"/>
              </a:rPr>
              <a:t>True</a:t>
            </a: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JAMS configuration file </a:t>
            </a:r>
            <a:r>
              <a:rPr lang="en-GB" dirty="0" err="1">
                <a:solidFill>
                  <a:schemeClr val="tx1"/>
                </a:solidFill>
                <a:latin typeface="Arial"/>
                <a:cs typeface="Arial"/>
              </a:rPr>
              <a:t>config.jams</a:t>
            </a:r>
            <a:r>
              <a:rPr lang="en-GB" dirty="0">
                <a:solidFill>
                  <a:schemeClr val="tx1"/>
                </a:solidFill>
                <a:latin typeface="Arial"/>
                <a:cs typeface="Arial"/>
              </a:rPr>
              <a:t> is the only place where we can configure components to instantiate. </a:t>
            </a:r>
            <a:r>
              <a:rPr lang="en-GB" dirty="0">
                <a:solidFill>
                  <a:schemeClr val="accent5"/>
                </a:solidFill>
                <a:latin typeface="Arial"/>
                <a:cs typeface="Arial"/>
              </a:rPr>
              <a:t>False, we can also configure components in configurations table.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JAMS loads </a:t>
            </a:r>
            <a:r>
              <a:rPr lang="en-US" dirty="0">
                <a:solidFill>
                  <a:schemeClr val="tx1"/>
                </a:solidFill>
                <a:latin typeface="Arial"/>
                <a:cs typeface="Arial"/>
              </a:rPr>
              <a:t>JAMS, </a:t>
            </a:r>
            <a:r>
              <a:rPr lang="en-US" dirty="0" err="1">
                <a:solidFill>
                  <a:schemeClr val="tx1"/>
                </a:solidFill>
                <a:latin typeface="Arial"/>
                <a:cs typeface="Arial"/>
              </a:rPr>
              <a:t>JMessaging</a:t>
            </a:r>
            <a:r>
              <a:rPr lang="en-US" dirty="0">
                <a:solidFill>
                  <a:schemeClr val="tx1"/>
                </a:solidFill>
                <a:latin typeface="Arial"/>
                <a:cs typeface="Arial"/>
              </a:rPr>
              <a:t>, </a:t>
            </a:r>
            <a:r>
              <a:rPr lang="en-US" dirty="0" err="1">
                <a:solidFill>
                  <a:schemeClr val="tx1"/>
                </a:solidFill>
                <a:latin typeface="Arial"/>
                <a:cs typeface="Arial"/>
              </a:rPr>
              <a:t>JMineops</a:t>
            </a:r>
            <a:r>
              <a:rPr lang="en-US" dirty="0">
                <a:solidFill>
                  <a:schemeClr val="tx1"/>
                </a:solidFill>
                <a:latin typeface="Arial"/>
                <a:cs typeface="Arial"/>
              </a:rPr>
              <a:t>, </a:t>
            </a:r>
            <a:r>
              <a:rPr lang="en-US" dirty="0" err="1">
                <a:solidFill>
                  <a:schemeClr val="tx1"/>
                </a:solidFill>
                <a:latin typeface="Arial"/>
                <a:cs typeface="Arial"/>
              </a:rPr>
              <a:t>Geom</a:t>
            </a:r>
            <a:r>
              <a:rPr lang="en-US" dirty="0">
                <a:solidFill>
                  <a:schemeClr val="tx1"/>
                </a:solidFill>
                <a:latin typeface="Arial"/>
                <a:cs typeface="Arial"/>
              </a:rPr>
              <a:t> and Projection bundles by default</a:t>
            </a:r>
            <a:r>
              <a:rPr lang="en-GB" dirty="0">
                <a:solidFill>
                  <a:schemeClr val="tx1"/>
                </a:solidFill>
                <a:latin typeface="Arial"/>
                <a:cs typeface="Arial"/>
              </a:rPr>
              <a:t>. </a:t>
            </a:r>
            <a:r>
              <a:rPr lang="en-GB"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Components are loaded using the method </a:t>
            </a:r>
            <a:r>
              <a:rPr lang="en-US" dirty="0" err="1">
                <a:solidFill>
                  <a:schemeClr val="tx1"/>
                </a:solidFill>
                <a:latin typeface="Arial"/>
                <a:cs typeface="Arial"/>
              </a:rPr>
              <a:t>initWithProperties:options</a:t>
            </a:r>
            <a:r>
              <a:rPr lang="en-GB" dirty="0">
                <a:solidFill>
                  <a:schemeClr val="tx1"/>
                </a:solidFill>
                <a:latin typeface="Arial"/>
                <a:cs typeface="Arial"/>
              </a:rPr>
              <a:t>. </a:t>
            </a:r>
            <a:r>
              <a:rPr lang="en-GB" dirty="0">
                <a:solidFill>
                  <a:schemeClr val="accent5"/>
                </a:solidFill>
                <a:latin typeface="Arial"/>
                <a:cs typeface="Arial"/>
              </a:rPr>
              <a:t>True</a:t>
            </a:r>
          </a:p>
        </p:txBody>
      </p:sp>
    </p:spTree>
    <p:extLst>
      <p:ext uri="{BB962C8B-B14F-4D97-AF65-F5344CB8AC3E}">
        <p14:creationId xmlns:p14="http://schemas.microsoft.com/office/powerpoint/2010/main" val="376237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293304"/>
            <a:ext cx="10972800" cy="570400"/>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a:t>
            </a:r>
            <a:r>
              <a:rPr lang="fr-FR" dirty="0"/>
              <a:t>cd /</a:t>
            </a:r>
            <a:r>
              <a:rPr lang="fr-FR" dirty="0" err="1"/>
              <a:t>opt</a:t>
            </a:r>
            <a:r>
              <a:rPr lang="fr-FR" dirty="0"/>
              <a:t>/</a:t>
            </a:r>
            <a:r>
              <a:rPr lang="fr-FR" dirty="0" err="1"/>
              <a:t>js</a:t>
            </a:r>
            <a:r>
              <a:rPr lang="fr-FR" dirty="0"/>
              <a:t>/3.1-001/Sources/lib/</a:t>
            </a:r>
          </a:p>
          <a:p>
            <a:r>
              <a:rPr lang="en-US" dirty="0" err="1"/>
              <a:t>hxgn</a:t>
            </a:r>
            <a:r>
              <a:rPr lang="en-US" dirty="0"/>
              <a:t>:/opt/</a:t>
            </a:r>
            <a:r>
              <a:rPr lang="en-US" dirty="0" err="1"/>
              <a:t>js</a:t>
            </a:r>
            <a:r>
              <a:rPr lang="en-US" dirty="0"/>
              <a:t>/</a:t>
            </a:r>
            <a:r>
              <a:rPr lang="fr-FR" dirty="0"/>
              <a:t>3.1-001</a:t>
            </a:r>
            <a:r>
              <a:rPr lang="en-US" dirty="0"/>
              <a:t>/Sources/lib$ ls -l Tools/</a:t>
            </a:r>
          </a:p>
          <a:p>
            <a:endParaRPr lang="en-US" dirty="0"/>
          </a:p>
        </p:txBody>
      </p:sp>
      <p:pic>
        <p:nvPicPr>
          <p:cNvPr id="3" name="Picture 2">
            <a:extLst>
              <a:ext uri="{FF2B5EF4-FFF2-40B4-BE49-F238E27FC236}">
                <a16:creationId xmlns:a16="http://schemas.microsoft.com/office/drawing/2014/main" id="{E07373DC-9567-15B2-FB17-6DACF7DA3982}"/>
              </a:ext>
            </a:extLst>
          </p:cNvPr>
          <p:cNvPicPr>
            <a:picLocks noChangeAspect="1"/>
          </p:cNvPicPr>
          <p:nvPr/>
        </p:nvPicPr>
        <p:blipFill>
          <a:blip r:embed="rId3"/>
          <a:stretch>
            <a:fillRect/>
          </a:stretch>
        </p:blipFill>
        <p:spPr>
          <a:xfrm>
            <a:off x="609600" y="3042176"/>
            <a:ext cx="4020528" cy="1333686"/>
          </a:xfrm>
          <a:prstGeom prst="rect">
            <a:avLst/>
          </a:prstGeom>
        </p:spPr>
      </p:pic>
      <p:pic>
        <p:nvPicPr>
          <p:cNvPr id="5" name="Picture 4">
            <a:extLst>
              <a:ext uri="{FF2B5EF4-FFF2-40B4-BE49-F238E27FC236}">
                <a16:creationId xmlns:a16="http://schemas.microsoft.com/office/drawing/2014/main" id="{D52C53DD-F9B0-7C24-C152-14CEDCB6AC80}"/>
              </a:ext>
            </a:extLst>
          </p:cNvPr>
          <p:cNvPicPr>
            <a:picLocks noChangeAspect="1"/>
          </p:cNvPicPr>
          <p:nvPr/>
        </p:nvPicPr>
        <p:blipFill>
          <a:blip r:embed="rId4"/>
          <a:stretch>
            <a:fillRect/>
          </a:stretch>
        </p:blipFill>
        <p:spPr>
          <a:xfrm>
            <a:off x="5333128" y="1819050"/>
            <a:ext cx="6249272" cy="3219899"/>
          </a:xfrm>
          <a:prstGeom prst="rect">
            <a:avLst/>
          </a:prstGeom>
        </p:spPr>
      </p:pic>
    </p:spTree>
    <p:extLst>
      <p:ext uri="{BB962C8B-B14F-4D97-AF65-F5344CB8AC3E}">
        <p14:creationId xmlns:p14="http://schemas.microsoft.com/office/powerpoint/2010/main" val="39277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29330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a:t>
            </a:r>
            <a:r>
              <a:rPr lang="fr-FR" dirty="0"/>
              <a:t>3.1-001</a:t>
            </a:r>
            <a:r>
              <a:rPr lang="en-US" dirty="0"/>
              <a:t>/Sources/lib$ vi Tools/</a:t>
            </a:r>
            <a:r>
              <a:rPr lang="en-US" dirty="0" err="1"/>
              <a:t>JAMSRun.m</a:t>
            </a:r>
            <a:endParaRPr lang="en-US" dirty="0"/>
          </a:p>
        </p:txBody>
      </p:sp>
      <p:pic>
        <p:nvPicPr>
          <p:cNvPr id="3" name="Picture 2">
            <a:extLst>
              <a:ext uri="{FF2B5EF4-FFF2-40B4-BE49-F238E27FC236}">
                <a16:creationId xmlns:a16="http://schemas.microsoft.com/office/drawing/2014/main" id="{DE36C31D-4A9F-5432-BDEB-8C285BC47AC1}"/>
              </a:ext>
            </a:extLst>
          </p:cNvPr>
          <p:cNvPicPr>
            <a:picLocks noChangeAspect="1"/>
          </p:cNvPicPr>
          <p:nvPr/>
        </p:nvPicPr>
        <p:blipFill>
          <a:blip r:embed="rId3"/>
          <a:stretch>
            <a:fillRect/>
          </a:stretch>
        </p:blipFill>
        <p:spPr>
          <a:xfrm>
            <a:off x="2184428" y="1599897"/>
            <a:ext cx="7823143" cy="4776885"/>
          </a:xfrm>
          <a:prstGeom prst="rect">
            <a:avLst/>
          </a:prstGeom>
        </p:spPr>
      </p:pic>
    </p:spTree>
    <p:extLst>
      <p:ext uri="{BB962C8B-B14F-4D97-AF65-F5344CB8AC3E}">
        <p14:creationId xmlns:p14="http://schemas.microsoft.com/office/powerpoint/2010/main" val="92926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29330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a:t>
            </a:r>
            <a:r>
              <a:rPr lang="fr-FR" dirty="0"/>
              <a:t>3.1-001</a:t>
            </a:r>
            <a:r>
              <a:rPr lang="en-US" dirty="0"/>
              <a:t>/Sources/lib$ vi Tools/</a:t>
            </a:r>
            <a:r>
              <a:rPr lang="en-US" dirty="0" err="1"/>
              <a:t>JAMSRun.m</a:t>
            </a:r>
            <a:endParaRPr lang="en-US" dirty="0"/>
          </a:p>
        </p:txBody>
      </p:sp>
      <p:pic>
        <p:nvPicPr>
          <p:cNvPr id="3" name="Picture 2">
            <a:extLst>
              <a:ext uri="{FF2B5EF4-FFF2-40B4-BE49-F238E27FC236}">
                <a16:creationId xmlns:a16="http://schemas.microsoft.com/office/drawing/2014/main" id="{1D8E5CA5-25EE-B562-2B89-E1E196A0DCE4}"/>
              </a:ext>
            </a:extLst>
          </p:cNvPr>
          <p:cNvPicPr>
            <a:picLocks noChangeAspect="1"/>
          </p:cNvPicPr>
          <p:nvPr/>
        </p:nvPicPr>
        <p:blipFill>
          <a:blip r:embed="rId3"/>
          <a:stretch>
            <a:fillRect/>
          </a:stretch>
        </p:blipFill>
        <p:spPr>
          <a:xfrm>
            <a:off x="2900483" y="1599897"/>
            <a:ext cx="6391034" cy="4646406"/>
          </a:xfrm>
          <a:prstGeom prst="rect">
            <a:avLst/>
          </a:prstGeom>
        </p:spPr>
      </p:pic>
    </p:spTree>
    <p:extLst>
      <p:ext uri="{BB962C8B-B14F-4D97-AF65-F5344CB8AC3E}">
        <p14:creationId xmlns:p14="http://schemas.microsoft.com/office/powerpoint/2010/main" val="1280904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169712"/>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jigsaw@server-01:~$ vi /opt/Jigsaw/Services/</a:t>
            </a:r>
            <a:r>
              <a:rPr lang="en-US" dirty="0" err="1"/>
              <a:t>config.jams</a:t>
            </a:r>
            <a:endParaRPr lang="en-US" dirty="0"/>
          </a:p>
        </p:txBody>
      </p:sp>
      <p:pic>
        <p:nvPicPr>
          <p:cNvPr id="3" name="Picture 2">
            <a:extLst>
              <a:ext uri="{FF2B5EF4-FFF2-40B4-BE49-F238E27FC236}">
                <a16:creationId xmlns:a16="http://schemas.microsoft.com/office/drawing/2014/main" id="{791406D8-719E-DDA6-854C-5981A236A417}"/>
              </a:ext>
            </a:extLst>
          </p:cNvPr>
          <p:cNvPicPr>
            <a:picLocks noChangeAspect="1"/>
          </p:cNvPicPr>
          <p:nvPr/>
        </p:nvPicPr>
        <p:blipFill>
          <a:blip r:embed="rId3"/>
          <a:stretch>
            <a:fillRect/>
          </a:stretch>
        </p:blipFill>
        <p:spPr>
          <a:xfrm>
            <a:off x="2196137" y="1599897"/>
            <a:ext cx="7799725" cy="4830599"/>
          </a:xfrm>
          <a:prstGeom prst="rect">
            <a:avLst/>
          </a:prstGeom>
        </p:spPr>
      </p:pic>
    </p:spTree>
    <p:extLst>
      <p:ext uri="{BB962C8B-B14F-4D97-AF65-F5344CB8AC3E}">
        <p14:creationId xmlns:p14="http://schemas.microsoft.com/office/powerpoint/2010/main" val="173332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JAMS</a:t>
            </a:r>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45998"/>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JAMS/</a:t>
            </a:r>
            <a:r>
              <a:rPr lang="en-US" dirty="0" err="1"/>
              <a:t>JAMS.m</a:t>
            </a:r>
            <a:endParaRPr lang="en-US" dirty="0"/>
          </a:p>
        </p:txBody>
      </p:sp>
      <p:pic>
        <p:nvPicPr>
          <p:cNvPr id="6" name="Picture 5">
            <a:extLst>
              <a:ext uri="{FF2B5EF4-FFF2-40B4-BE49-F238E27FC236}">
                <a16:creationId xmlns:a16="http://schemas.microsoft.com/office/drawing/2014/main" id="{A642878B-CC0A-9F93-B846-1A39628CBD2F}"/>
              </a:ext>
            </a:extLst>
          </p:cNvPr>
          <p:cNvPicPr>
            <a:picLocks noChangeAspect="1"/>
          </p:cNvPicPr>
          <p:nvPr/>
        </p:nvPicPr>
        <p:blipFill>
          <a:blip r:embed="rId3"/>
          <a:stretch>
            <a:fillRect/>
          </a:stretch>
        </p:blipFill>
        <p:spPr>
          <a:xfrm>
            <a:off x="2738807" y="1378756"/>
            <a:ext cx="6714385" cy="5092117"/>
          </a:xfrm>
          <a:prstGeom prst="rect">
            <a:avLst/>
          </a:prstGeom>
        </p:spPr>
      </p:pic>
    </p:spTree>
    <p:extLst>
      <p:ext uri="{BB962C8B-B14F-4D97-AF65-F5344CB8AC3E}">
        <p14:creationId xmlns:p14="http://schemas.microsoft.com/office/powerpoint/2010/main" val="367136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TemplateConfiguration><![CDATA[{"elementsMetadata":[],"transformationConfigurations":[],"templateName":"Hexagon Blank","templateDescription":"","enableDocumentContentUpdater":false,"version":"2.0"}]]></TemplafyTemplateConfiguration>
</file>

<file path=customXml/item11.xml><?xml version="1.0" encoding="utf-8"?>
<TemplafySlideFormConfiguration><![CDATA[{"formFields":[],"formDataEntries":[]}]]></TemplafySlideFormConfiguration>
</file>

<file path=customXml/item12.xml><?xml version="1.0" encoding="utf-8"?>
<TemplafyFormConfiguration><![CDATA[{"formFields":[],"formDataEntries":[]}]]></Templafy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8013797448060512","enableDocumentContentUpdater":false,"version":"2.0"}]]></TemplafySlideTemplateConfiguration>
</file>

<file path=customXml/item7.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8.xml><?xml version="1.0" encoding="utf-8"?>
<TemplafySlideTemplateConfiguration><![CDATA[{"slideVersion":1,"isValidatorEnabled":false,"isLocked":false,"elementsMetadata":[],"slideId":"638013797448138910","enableDocumentContentUpdater":false,"version":"2.0"}]]></TemplafySlideTemplateConfiguration>
</file>

<file path=customXml/item9.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448488-CD57-427B-82C0-B5E1AEB9B3F0}">
  <ds:schemaRefs/>
</ds:datastoreItem>
</file>

<file path=customXml/itemProps10.xml><?xml version="1.0" encoding="utf-8"?>
<ds:datastoreItem xmlns:ds="http://schemas.openxmlformats.org/officeDocument/2006/customXml" ds:itemID="{0CC40518-738D-4AC5-BC45-2A7B87381AD0}">
  <ds:schemaRefs/>
</ds:datastoreItem>
</file>

<file path=customXml/itemProps11.xml><?xml version="1.0" encoding="utf-8"?>
<ds:datastoreItem xmlns:ds="http://schemas.openxmlformats.org/officeDocument/2006/customXml" ds:itemID="{1FEF7E43-1B36-4612-ACF8-0B462E5212DD}">
  <ds:schemaRefs/>
</ds:datastoreItem>
</file>

<file path=customXml/itemProps12.xml><?xml version="1.0" encoding="utf-8"?>
<ds:datastoreItem xmlns:ds="http://schemas.openxmlformats.org/officeDocument/2006/customXml" ds:itemID="{A8A439ED-2598-409A-B23C-471E34407B12}">
  <ds:schemaRefs/>
</ds:datastoreItem>
</file>

<file path=customXml/itemProps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3.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4.xml><?xml version="1.0" encoding="utf-8"?>
<ds:datastoreItem xmlns:ds="http://schemas.openxmlformats.org/officeDocument/2006/customXml" ds:itemID="{0E79E423-1C38-4076-937B-2170927B6C37}">
  <ds:schemaRefs/>
</ds:datastoreItem>
</file>

<file path=customXml/itemProps5.xml><?xml version="1.0" encoding="utf-8"?>
<ds:datastoreItem xmlns:ds="http://schemas.openxmlformats.org/officeDocument/2006/customXml" ds:itemID="{A8CC7CD2-DFF0-4E2E-8A4D-47D2CBDC57A2}">
  <ds:schemaRefs/>
</ds:datastoreItem>
</file>

<file path=customXml/itemProps6.xml><?xml version="1.0" encoding="utf-8"?>
<ds:datastoreItem xmlns:ds="http://schemas.openxmlformats.org/officeDocument/2006/customXml" ds:itemID="{54265C0A-1840-4D90-A2E1-4F879848AB7C}">
  <ds:schemaRefs/>
</ds:datastoreItem>
</file>

<file path=customXml/itemProps7.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8.xml><?xml version="1.0" encoding="utf-8"?>
<ds:datastoreItem xmlns:ds="http://schemas.openxmlformats.org/officeDocument/2006/customXml" ds:itemID="{2C686BFD-F092-4B21-A66B-55EE9ABFEA54}">
  <ds:schemaRefs/>
</ds:datastoreItem>
</file>

<file path=customXml/itemProps9.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1201</TotalTime>
  <Words>1116</Words>
  <Application>Microsoft Office PowerPoint</Application>
  <PresentationFormat>Widescreen</PresentationFormat>
  <Paragraphs>168</Paragraphs>
  <Slides>44</Slides>
  <Notes>40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44</vt:i4>
      </vt:variant>
    </vt:vector>
  </HeadingPairs>
  <TitlesOfParts>
    <vt:vector size="51" baseType="lpstr">
      <vt:lpstr>Arial</vt:lpstr>
      <vt:lpstr>Calibri</vt:lpstr>
      <vt:lpstr>Open Sans Light</vt:lpstr>
      <vt:lpstr>System Font Regular</vt:lpstr>
      <vt:lpstr>Office Theme</vt:lpstr>
      <vt:lpstr>2_Dark Theme</vt:lpstr>
      <vt:lpstr>Custom Design</vt:lpstr>
      <vt:lpstr>PowerPoint Presentation</vt:lpstr>
      <vt:lpstr>Purpose</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JAMS</vt:lpstr>
      <vt:lpstr>PowerPoint Presentation</vt:lpstr>
      <vt:lpstr>JAMS - Questions</vt:lpstr>
      <vt:lpstr>JAMS -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107</cp:revision>
  <dcterms:created xsi:type="dcterms:W3CDTF">2022-10-27T18:22:06Z</dcterms:created>
  <dcterms:modified xsi:type="dcterms:W3CDTF">2023-07-26T15:13:04Z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